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sldIdLst>
    <p:sldId id="257" r:id="rId2"/>
    <p:sldId id="452" r:id="rId3"/>
    <p:sldId id="618" r:id="rId4"/>
    <p:sldId id="480" r:id="rId5"/>
    <p:sldId id="483" r:id="rId6"/>
    <p:sldId id="484" r:id="rId7"/>
    <p:sldId id="485" r:id="rId8"/>
    <p:sldId id="487" r:id="rId9"/>
    <p:sldId id="263" r:id="rId10"/>
    <p:sldId id="264" r:id="rId11"/>
    <p:sldId id="265" r:id="rId12"/>
    <p:sldId id="598" r:id="rId13"/>
    <p:sldId id="599" r:id="rId14"/>
    <p:sldId id="600" r:id="rId15"/>
    <p:sldId id="269" r:id="rId16"/>
    <p:sldId id="490" r:id="rId17"/>
    <p:sldId id="273" r:id="rId18"/>
    <p:sldId id="492" r:id="rId19"/>
    <p:sldId id="271" r:id="rId20"/>
    <p:sldId id="272" r:id="rId21"/>
    <p:sldId id="276" r:id="rId22"/>
    <p:sldId id="619" r:id="rId23"/>
    <p:sldId id="277" r:id="rId24"/>
    <p:sldId id="278" r:id="rId25"/>
    <p:sldId id="620" r:id="rId26"/>
    <p:sldId id="608" r:id="rId27"/>
    <p:sldId id="609" r:id="rId28"/>
    <p:sldId id="621" r:id="rId29"/>
    <p:sldId id="280" r:id="rId30"/>
    <p:sldId id="281" r:id="rId31"/>
    <p:sldId id="500" r:id="rId32"/>
    <p:sldId id="511" r:id="rId33"/>
    <p:sldId id="512" r:id="rId34"/>
    <p:sldId id="513" r:id="rId35"/>
    <p:sldId id="515" r:id="rId36"/>
    <p:sldId id="501" r:id="rId37"/>
    <p:sldId id="517" r:id="rId38"/>
    <p:sldId id="502" r:id="rId39"/>
    <p:sldId id="518" r:id="rId40"/>
    <p:sldId id="519" r:id="rId41"/>
    <p:sldId id="520" r:id="rId42"/>
    <p:sldId id="622" r:id="rId43"/>
    <p:sldId id="461" r:id="rId44"/>
    <p:sldId id="508" r:id="rId45"/>
    <p:sldId id="509" r:id="rId46"/>
    <p:sldId id="521" r:id="rId47"/>
    <p:sldId id="522" r:id="rId48"/>
    <p:sldId id="464" r:id="rId49"/>
    <p:sldId id="465" r:id="rId50"/>
    <p:sldId id="523" r:id="rId51"/>
    <p:sldId id="534" r:id="rId52"/>
    <p:sldId id="524" r:id="rId53"/>
    <p:sldId id="526" r:id="rId54"/>
    <p:sldId id="527" r:id="rId55"/>
    <p:sldId id="528" r:id="rId56"/>
    <p:sldId id="529" r:id="rId57"/>
    <p:sldId id="623" r:id="rId58"/>
    <p:sldId id="530" r:id="rId59"/>
    <p:sldId id="531" r:id="rId60"/>
    <p:sldId id="532" r:id="rId61"/>
    <p:sldId id="533" r:id="rId62"/>
    <p:sldId id="429" r:id="rId63"/>
    <p:sldId id="536" r:id="rId64"/>
    <p:sldId id="431" r:id="rId65"/>
    <p:sldId id="432" r:id="rId66"/>
    <p:sldId id="537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443" r:id="rId77"/>
    <p:sldId id="538" r:id="rId78"/>
    <p:sldId id="540" r:id="rId79"/>
    <p:sldId id="541" r:id="rId80"/>
    <p:sldId id="542" r:id="rId81"/>
    <p:sldId id="543" r:id="rId82"/>
    <p:sldId id="544" r:id="rId83"/>
    <p:sldId id="547" r:id="rId84"/>
    <p:sldId id="548" r:id="rId85"/>
    <p:sldId id="549" r:id="rId86"/>
    <p:sldId id="550" r:id="rId87"/>
    <p:sldId id="551" r:id="rId88"/>
    <p:sldId id="612" r:id="rId89"/>
    <p:sldId id="613" r:id="rId90"/>
    <p:sldId id="552" r:id="rId91"/>
    <p:sldId id="553" r:id="rId92"/>
    <p:sldId id="554" r:id="rId93"/>
    <p:sldId id="555" r:id="rId94"/>
    <p:sldId id="449" r:id="rId95"/>
    <p:sldId id="606" r:id="rId96"/>
    <p:sldId id="571" r:id="rId97"/>
    <p:sldId id="607" r:id="rId98"/>
    <p:sldId id="575" r:id="rId99"/>
    <p:sldId id="576" r:id="rId100"/>
    <p:sldId id="617" r:id="rId101"/>
    <p:sldId id="577" r:id="rId102"/>
    <p:sldId id="578" r:id="rId103"/>
    <p:sldId id="579" r:id="rId104"/>
    <p:sldId id="586" r:id="rId105"/>
    <p:sldId id="580" r:id="rId106"/>
    <p:sldId id="581" r:id="rId107"/>
    <p:sldId id="582" r:id="rId108"/>
    <p:sldId id="588" r:id="rId109"/>
    <p:sldId id="587" r:id="rId110"/>
    <p:sldId id="615" r:id="rId111"/>
    <p:sldId id="624" r:id="rId112"/>
    <p:sldId id="568" r:id="rId113"/>
    <p:sldId id="569" r:id="rId114"/>
    <p:sldId id="596" r:id="rId115"/>
    <p:sldId id="597" r:id="rId116"/>
    <p:sldId id="386" r:id="rId117"/>
    <p:sldId id="388" r:id="rId118"/>
    <p:sldId id="390" r:id="rId119"/>
    <p:sldId id="391" r:id="rId120"/>
    <p:sldId id="395" r:id="rId121"/>
    <p:sldId id="396" r:id="rId122"/>
    <p:sldId id="397" r:id="rId123"/>
    <p:sldId id="398" r:id="rId124"/>
    <p:sldId id="399" r:id="rId125"/>
    <p:sldId id="400" r:id="rId126"/>
    <p:sldId id="401" r:id="rId127"/>
    <p:sldId id="402" r:id="rId128"/>
    <p:sldId id="403" r:id="rId129"/>
    <p:sldId id="405" r:id="rId130"/>
    <p:sldId id="406" r:id="rId131"/>
    <p:sldId id="625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 autoAdjust="0"/>
    <p:restoredTop sz="72104" autoAdjust="0"/>
  </p:normalViewPr>
  <p:slideViewPr>
    <p:cSldViewPr>
      <p:cViewPr>
        <p:scale>
          <a:sx n="80" d="100"/>
          <a:sy n="80" d="100"/>
        </p:scale>
        <p:origin x="-91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7E10-56C3-49AA-A5CD-A81515848BEE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965-528E-44B1-B6B5-6CC0862C73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00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4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8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32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1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4885-B885-7843-9023-377BC5270BB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94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21760-256C-1443-A655-C08FF5D50476}" type="slidenum">
              <a:rPr lang="en-AU"/>
              <a:pPr/>
              <a:t>66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3400"/>
            <a:ext cx="4611687" cy="4114800"/>
          </a:xfrm>
          <a:noFill/>
        </p:spPr>
        <p:txBody>
          <a:bodyPr wrap="none" lIns="92075" tIns="46038" rIns="92075" bIns="46038" anchor="ctr"/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81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09613" algn="l"/>
                <a:tab pos="1419225" algn="l"/>
                <a:tab pos="2130425" algn="l"/>
                <a:tab pos="2840038" algn="l"/>
              </a:tabLst>
            </a:pPr>
            <a:r>
              <a:rPr lang="en-US" smtClean="0">
                <a:ea typeface="SimSun" pitchFamily="2" charset="-122"/>
              </a:rPr>
              <a:t>03/04/10</a:t>
            </a: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E3B36-4729-4017-9F0E-9C38D1E6D0A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28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91162" cy="4117975"/>
          </a:xfrm>
          <a:noFill/>
        </p:spPr>
        <p:txBody>
          <a:bodyPr lIns="89737" tIns="44869" rIns="89737" bIns="44869"/>
          <a:lstStyle/>
          <a:p>
            <a:pPr eaLnBrk="1" hangingPunct="1">
              <a:spcBef>
                <a:spcPts val="438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0813" algn="l"/>
                <a:tab pos="3138488" algn="l"/>
                <a:tab pos="3587750" algn="l"/>
                <a:tab pos="4037013" algn="l"/>
                <a:tab pos="4486275" algn="l"/>
                <a:tab pos="4933950" algn="l"/>
                <a:tab pos="5383213" algn="l"/>
                <a:tab pos="5830888" algn="l"/>
                <a:tab pos="6280150" algn="l"/>
                <a:tab pos="6729413" algn="l"/>
                <a:tab pos="7177088" algn="l"/>
                <a:tab pos="7626350" algn="l"/>
                <a:tab pos="8075613" algn="l"/>
                <a:tab pos="8523288" algn="l"/>
                <a:tab pos="8972550" algn="l"/>
              </a:tabLst>
            </a:pPr>
            <a:endParaRPr lang="en-A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5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68163-D2A4-4060-98A9-739B65F95FD1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8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4EC15-D242-4765-9CD8-49C7C242CBC8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475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E4787-393B-4513-BD66-93BCD1233781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2725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848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1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6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78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97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2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AEEE83-A422-42AA-8E5A-05962F78BD01}" type="slidenum">
              <a:rPr lang="en-US" smtClean="0"/>
              <a:pPr/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0778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92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3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335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814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9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161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316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77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77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99965-528E-44B1-B6B5-6CC0862C73B6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33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30B4-A431-493E-83BE-CE7F266D2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942832" y="6510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68" y="16240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28F9-21C4-4C3C-9F3A-932F655C8729}" type="datetimeFigureOut">
              <a:rPr lang="en-AU" smtClean="0"/>
              <a:pPr/>
              <a:t>22/06/2017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E924-B22D-4CC7-BB30-2988894D2E94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228" y="6149975"/>
            <a:ext cx="603144" cy="603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22313" y="4424363"/>
            <a:ext cx="7772400" cy="1362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0" cap="none" dirty="0" smtClean="0">
                <a:ea typeface="ＭＳ Ｐゴシック" pitchFamily="34" charset="-128"/>
              </a:rPr>
              <a:t>Essential Pain Management</a:t>
            </a:r>
            <a:br>
              <a:rPr lang="en-US" sz="4800" b="0" cap="none" dirty="0" smtClean="0">
                <a:ea typeface="ＭＳ Ｐゴシック" pitchFamily="34" charset="-128"/>
              </a:rPr>
            </a:br>
            <a:r>
              <a:rPr lang="en-US" b="0" cap="none" dirty="0" smtClean="0">
                <a:ea typeface="ＭＳ Ｐゴシック" pitchFamily="34" charset="-128"/>
              </a:rPr>
              <a:t>EPM UK</a:t>
            </a: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</a:t>
            </a:r>
            <a:r>
              <a:rPr lang="en-US" sz="1000" dirty="0" err="1" smtClean="0">
                <a:latin typeface="Calibri" pitchFamily="34" charset="0"/>
                <a:ea typeface="ＭＳ Ｐゴシック" pitchFamily="34" charset="-128"/>
              </a:rPr>
              <a:t>NonCommerical-ShareAlike</a:t>
            </a:r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 3.0 License.</a:t>
            </a:r>
          </a:p>
          <a:p>
            <a:endParaRPr lang="en-US" sz="100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56" y="1196752"/>
            <a:ext cx="2782488" cy="278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Untreated Pain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626456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Often hidden (not recognized)</a:t>
            </a:r>
          </a:p>
          <a:p>
            <a:r>
              <a:rPr lang="en-US" dirty="0" smtClean="0">
                <a:ea typeface="ＭＳ Ｐゴシック" pitchFamily="34" charset="-128"/>
              </a:rPr>
              <a:t>Causes a lot of suffering</a:t>
            </a:r>
          </a:p>
          <a:p>
            <a:r>
              <a:rPr lang="en-US" dirty="0" smtClean="0">
                <a:ea typeface="ＭＳ Ｐゴシック" pitchFamily="34" charset="-128"/>
              </a:rPr>
              <a:t>But … can often be treated simply and cheaply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Group Discussion*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Choose two medications from each class:</a:t>
            </a:r>
          </a:p>
          <a:p>
            <a:pPr lvl="1"/>
            <a:r>
              <a:rPr lang="en-US" i="1" dirty="0" smtClean="0"/>
              <a:t>Simple analgesics</a:t>
            </a:r>
          </a:p>
          <a:p>
            <a:pPr lvl="1"/>
            <a:r>
              <a:rPr lang="en-US" i="1" dirty="0" smtClean="0"/>
              <a:t>Opioids</a:t>
            </a:r>
          </a:p>
          <a:p>
            <a:pPr lvl="1"/>
            <a:r>
              <a:rPr lang="en-US" i="1" dirty="0" smtClean="0"/>
              <a:t>Other analgesics</a:t>
            </a:r>
          </a:p>
          <a:p>
            <a:r>
              <a:rPr lang="en-US" i="1" dirty="0" smtClean="0"/>
              <a:t>For each medication, what are the:</a:t>
            </a:r>
          </a:p>
          <a:p>
            <a:pPr lvl="1"/>
            <a:r>
              <a:rPr lang="en-US" i="1" dirty="0" smtClean="0"/>
              <a:t>Indications?</a:t>
            </a:r>
          </a:p>
          <a:p>
            <a:pPr lvl="1"/>
            <a:r>
              <a:rPr lang="en-US" i="1" dirty="0" smtClean="0"/>
              <a:t>Advantages?</a:t>
            </a:r>
          </a:p>
          <a:p>
            <a:pPr lvl="1"/>
            <a:r>
              <a:rPr lang="en-US" i="1" dirty="0" smtClean="0"/>
              <a:t>Disadvantages?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1730" y="6374011"/>
            <a:ext cx="157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*Optional, if 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93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Pain Medications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Paracetamol</a:t>
            </a:r>
            <a:r>
              <a:rPr lang="en-US" dirty="0" smtClean="0"/>
              <a:t> (Acetaminophen)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Mild nociceptive pain</a:t>
            </a:r>
          </a:p>
          <a:p>
            <a:pPr lvl="1"/>
            <a:r>
              <a:rPr lang="en-US" dirty="0" smtClean="0"/>
              <a:t>Moderate to severe nociceptive pain</a:t>
            </a:r>
          </a:p>
          <a:p>
            <a:pPr lvl="1">
              <a:buNone/>
            </a:pPr>
            <a:r>
              <a:rPr lang="en-US" dirty="0" smtClean="0"/>
              <a:t>	(with other medications)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Cheap, safe</a:t>
            </a:r>
          </a:p>
          <a:p>
            <a:pPr lvl="1"/>
            <a:r>
              <a:rPr lang="en-US" dirty="0" smtClean="0"/>
              <a:t>PO, PR, IV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Liver damage in overdose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Ibuprofen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Mild, moderate or severe nociceptive pain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Usually safe if given short-term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Gastric and renal side effects</a:t>
            </a:r>
          </a:p>
          <a:p>
            <a:pPr lvl="1"/>
            <a:r>
              <a:rPr lang="en-US" dirty="0" smtClean="0"/>
              <a:t>Interferes with blood clotting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Tramadol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Nociceptive and neuropathic pain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Useful for different pain types</a:t>
            </a:r>
          </a:p>
          <a:p>
            <a:pPr lvl="1"/>
            <a:r>
              <a:rPr lang="en-US" dirty="0"/>
              <a:t>Can be used with </a:t>
            </a:r>
            <a:r>
              <a:rPr lang="en-US" dirty="0" smtClean="0"/>
              <a:t>morphine</a:t>
            </a:r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Nausea and vomiting</a:t>
            </a:r>
          </a:p>
          <a:p>
            <a:pPr lvl="1"/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Moderate to severe, acute, nociceptive pain</a:t>
            </a:r>
          </a:p>
          <a:p>
            <a:pPr lvl="1"/>
            <a:r>
              <a:rPr lang="en-US" dirty="0" smtClean="0"/>
              <a:t>Cancer pain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Very effective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Usually safe</a:t>
            </a:r>
          </a:p>
          <a:p>
            <a:pPr lvl="1"/>
            <a:r>
              <a:rPr lang="en-US" dirty="0" smtClean="0"/>
              <a:t>PO, IV, IM, SC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Nausea and vomiting</a:t>
            </a:r>
          </a:p>
          <a:p>
            <a:pPr lvl="1"/>
            <a:r>
              <a:rPr lang="en-US" dirty="0" smtClean="0"/>
              <a:t>Respiratory depression in high dose</a:t>
            </a:r>
          </a:p>
          <a:p>
            <a:pPr lvl="1"/>
            <a:r>
              <a:rPr lang="en-US" dirty="0" smtClean="0"/>
              <a:t>Constipation</a:t>
            </a:r>
          </a:p>
          <a:p>
            <a:pPr lvl="1"/>
            <a:r>
              <a:rPr lang="en-US" dirty="0" smtClean="0"/>
              <a:t>Misunderstandings about addiction</a:t>
            </a:r>
          </a:p>
          <a:p>
            <a:pPr lvl="1"/>
            <a:r>
              <a:rPr lang="en-US" dirty="0" smtClean="0"/>
              <a:t>Legal controls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Morphine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 dose is 2-3 times IV / IM / SC dose.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Why is this?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Increased dose needed over time</a:t>
            </a:r>
          </a:p>
          <a:p>
            <a:pPr lvl="1"/>
            <a:r>
              <a:rPr lang="en-US" dirty="0" smtClean="0"/>
              <a:t>Very high doses may be needed in cancer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Amitriptyline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Indication</a:t>
            </a:r>
          </a:p>
          <a:p>
            <a:pPr lvl="1"/>
            <a:r>
              <a:rPr lang="en-US" dirty="0" smtClean="0"/>
              <a:t>Neuropathic pain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Safe in low dose</a:t>
            </a:r>
          </a:p>
          <a:p>
            <a:pPr lvl="1"/>
            <a:r>
              <a:rPr lang="en-US" dirty="0" smtClean="0"/>
              <a:t>Also treats depression, poor sleep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Harmful in overdose</a:t>
            </a:r>
          </a:p>
          <a:p>
            <a:pPr lvl="1"/>
            <a:r>
              <a:rPr lang="en-US" dirty="0" smtClean="0"/>
              <a:t>Dry mouth, drowsiness</a:t>
            </a:r>
          </a:p>
          <a:p>
            <a:pPr lvl="1"/>
            <a:r>
              <a:rPr lang="en-US" dirty="0" smtClean="0"/>
              <a:t>Urinary retention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Gabapentin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</a:t>
            </a:r>
          </a:p>
          <a:p>
            <a:pPr lvl="1"/>
            <a:r>
              <a:rPr lang="en-US" dirty="0" smtClean="0"/>
              <a:t>Neuropathic pain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Safe and effective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Drowsiness</a:t>
            </a:r>
          </a:p>
          <a:p>
            <a:pPr lvl="1"/>
            <a:r>
              <a:rPr lang="en-US" dirty="0" smtClean="0"/>
              <a:t>Dose needs to be increased slowly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RAT System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289050" y="1600200"/>
            <a:ext cx="3449638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4400" dirty="0" smtClean="0">
                <a:solidFill>
                  <a:srgbClr val="660066"/>
                </a:solidFill>
                <a:ea typeface="ＭＳ Ｐゴシック" pitchFamily="34" charset="-128"/>
              </a:rPr>
              <a:t>ecognize</a:t>
            </a:r>
          </a:p>
          <a:p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sz="4400" dirty="0" smtClean="0">
                <a:solidFill>
                  <a:srgbClr val="660066"/>
                </a:solidFill>
                <a:ea typeface="ＭＳ Ｐゴシック" pitchFamily="34" charset="-128"/>
              </a:rPr>
              <a:t>ssess</a:t>
            </a:r>
          </a:p>
          <a:p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4400" dirty="0" smtClean="0">
                <a:solidFill>
                  <a:srgbClr val="660066"/>
                </a:solidFill>
                <a:ea typeface="ＭＳ Ｐゴシック" pitchFamily="34" charset="-128"/>
              </a:rPr>
              <a:t>reat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220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5040313" y="2679700"/>
            <a:ext cx="2832100" cy="1930400"/>
          </a:xfr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Group Discussion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ea typeface="ＭＳ Ｐゴシック" pitchFamily="34" charset="-128"/>
              </a:rPr>
              <a:t>	</a:t>
            </a:r>
          </a:p>
          <a:p>
            <a:r>
              <a:rPr lang="en-US" i="1" dirty="0" smtClean="0">
                <a:ea typeface="ＭＳ Ｐゴシック" pitchFamily="34" charset="-128"/>
              </a:rPr>
              <a:t>What is addiction?</a:t>
            </a:r>
          </a:p>
          <a:p>
            <a:r>
              <a:rPr lang="en-US" i="1" dirty="0" smtClean="0">
                <a:ea typeface="ＭＳ Ｐゴシック" pitchFamily="34" charset="-128"/>
              </a:rPr>
              <a:t>How common is opioid addiction in patients with pain?</a:t>
            </a:r>
          </a:p>
          <a:p>
            <a:r>
              <a:rPr lang="en-US" i="1" dirty="0" smtClean="0">
                <a:ea typeface="ＭＳ Ｐゴシック" pitchFamily="34" charset="-128"/>
              </a:rPr>
              <a:t>Would this stop you giving opioids to a patient who has pain?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7.19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and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Addiction – </a:t>
            </a:r>
            <a:r>
              <a:rPr lang="en-US" dirty="0">
                <a:solidFill>
                  <a:srgbClr val="7030A0"/>
                </a:solidFill>
                <a:ea typeface="ＭＳ Ｐゴシック" pitchFamily="34" charset="-128"/>
              </a:rPr>
              <a:t>Three C’s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raving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Loss of 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Negative 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onsequences</a:t>
            </a:r>
          </a:p>
          <a:p>
            <a:r>
              <a:rPr lang="en-US" dirty="0" smtClean="0">
                <a:ea typeface="ＭＳ Ｐゴシック" pitchFamily="34" charset="-128"/>
              </a:rPr>
              <a:t>Addiction is very rare in acute pain and cancer pain.</a:t>
            </a:r>
          </a:p>
          <a:p>
            <a:r>
              <a:rPr lang="en-US" dirty="0" smtClean="0">
                <a:ea typeface="ＭＳ Ｐゴシック" pitchFamily="34" charset="-128"/>
              </a:rPr>
              <a:t>Addiction may occur if strong opioids are used to treat chronic non-cancer pain.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7.20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Pain Medications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848600" cy="384333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Pain can be treated with relatively cheap and safe medications.</a:t>
            </a:r>
          </a:p>
          <a:p>
            <a:r>
              <a:rPr lang="en-US" dirty="0" smtClean="0">
                <a:ea typeface="ＭＳ Ｐゴシック" pitchFamily="34" charset="-128"/>
              </a:rPr>
              <a:t>Morphine is very effective for cancer pain and acute severe nociceptive pain.</a:t>
            </a:r>
          </a:p>
          <a:p>
            <a:r>
              <a:rPr lang="en-US" dirty="0">
                <a:ea typeface="ＭＳ Ｐゴシック" pitchFamily="34" charset="-128"/>
              </a:rPr>
              <a:t>In general, strong opioids should be avoided in chronic non-cancer pain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</a:p>
        </p:txBody>
      </p:sp>
      <p:sp>
        <p:nvSpPr>
          <p:cNvPr id="942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Using the RAT System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848600" cy="38433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You will be able to: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Summarise</a:t>
            </a:r>
            <a:r>
              <a:rPr lang="en-US" dirty="0" smtClean="0">
                <a:ea typeface="ＭＳ Ｐゴシック" pitchFamily="34" charset="-128"/>
              </a:rPr>
              <a:t> the RAT system</a:t>
            </a:r>
          </a:p>
          <a:p>
            <a:r>
              <a:rPr lang="en-US" dirty="0" smtClean="0">
                <a:ea typeface="ＭＳ Ｐゴシック" pitchFamily="34" charset="-128"/>
              </a:rPr>
              <a:t>Apply this system to different types of pain</a:t>
            </a:r>
          </a:p>
          <a:p>
            <a:r>
              <a:rPr lang="en-US" dirty="0" smtClean="0">
                <a:ea typeface="ＭＳ Ｐゴシック" pitchFamily="34" charset="-128"/>
              </a:rPr>
              <a:t>Understand the importance of reassessment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Using the RAT System</a:t>
            </a:r>
          </a:p>
        </p:txBody>
      </p:sp>
      <p:pic>
        <p:nvPicPr>
          <p:cNvPr id="101379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22500" y="2184400"/>
            <a:ext cx="4884738" cy="32004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RAT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13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Recognize</a:t>
            </a: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Assess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Severity?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Type?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Other factors?</a:t>
            </a: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Treat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Non-pharmacological treatments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Pharmacological treatments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Recognize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696200" cy="3843338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Does the patient have pain?</a:t>
            </a: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Do other people know the patient has pain?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Assess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8229600" cy="3843338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How severe is the pain?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Measure at rest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Measure with movement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ecognize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Does the patient have pain?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Do other people know the patient has pain?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91571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Assess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2825"/>
            <a:ext cx="8229600" cy="3843338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What type of pain is it?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Acute or chronic?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Cancer or non-cancer?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Nociceptive or neuropathic?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Assess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0"/>
            <a:ext cx="8229600" cy="3843338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Are there other factors?</a:t>
            </a:r>
          </a:p>
          <a:p>
            <a:pPr lvl="1"/>
            <a:r>
              <a:rPr lang="en-NZ" dirty="0" smtClean="0">
                <a:ea typeface="ＭＳ Ｐゴシック" pitchFamily="34" charset="-128"/>
              </a:rPr>
              <a:t>Physical factors</a:t>
            </a:r>
          </a:p>
          <a:p>
            <a:pPr lvl="1"/>
            <a:r>
              <a:rPr lang="en-NZ" dirty="0" smtClean="0">
                <a:ea typeface="ＭＳ Ｐゴシック" pitchFamily="34" charset="-128"/>
              </a:rPr>
              <a:t>Psychological and social factors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Treat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848600" cy="3843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Non-Pharmacological Treatments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For both nociceptive and neuropathic pain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Physical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34" charset="-128"/>
              </a:rPr>
              <a:t>	(e.g. rest, ice, elevation, physiotherapy, massage)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Psychological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34" charset="-128"/>
              </a:rPr>
              <a:t>	(e.g. reassurance, explanation, </a:t>
            </a:r>
            <a:r>
              <a:rPr lang="en-US" dirty="0" err="1" smtClean="0">
                <a:ea typeface="ＭＳ Ｐゴシック" pitchFamily="34" charset="-128"/>
              </a:rPr>
              <a:t>counselling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Treat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83152" cy="3840163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Pharmacological Treatments – Nociceptive Pain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Consider </a:t>
            </a:r>
            <a:r>
              <a:rPr lang="en-US" dirty="0" err="1" smtClean="0">
                <a:ea typeface="ＭＳ Ｐゴシック" pitchFamily="34" charset="-128"/>
              </a:rPr>
              <a:t>paracetamol</a:t>
            </a:r>
            <a:r>
              <a:rPr lang="en-US" dirty="0" smtClean="0">
                <a:ea typeface="ＭＳ Ｐゴシック" pitchFamily="34" charset="-128"/>
              </a:rPr>
              <a:t>, NSAIMs, tramadol, codeine, morphine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Use combinations</a:t>
            </a: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(e.g. </a:t>
            </a:r>
            <a:r>
              <a:rPr lang="en-US" dirty="0" err="1" smtClean="0">
                <a:ea typeface="ＭＳ Ｐゴシック" pitchFamily="34" charset="-128"/>
              </a:rPr>
              <a:t>paracetamol</a:t>
            </a:r>
            <a:r>
              <a:rPr lang="en-US" dirty="0" smtClean="0">
                <a:ea typeface="ＭＳ Ｐゴシック" pitchFamily="34" charset="-128"/>
              </a:rPr>
              <a:t> + NSAIM + opioid)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Use IV morphine for acute, severe pain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Treat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83152" cy="3840163"/>
          </a:xfrm>
        </p:spPr>
        <p:txBody>
          <a:bodyPr/>
          <a:lstStyle/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Pharmacological Treatments – Neuropathic Pain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Consider using tramadol, </a:t>
            </a:r>
            <a:r>
              <a:rPr lang="en-US" dirty="0" err="1" smtClean="0">
                <a:ea typeface="ＭＳ Ｐゴシック" pitchFamily="34" charset="-128"/>
              </a:rPr>
              <a:t>tricyclic</a:t>
            </a:r>
            <a:r>
              <a:rPr lang="en-US" dirty="0" smtClean="0">
                <a:ea typeface="ＭＳ Ｐゴシック" pitchFamily="34" charset="-128"/>
              </a:rPr>
              <a:t> antidepressant (e.g. amitriptyline) or anticonvulsant (e.g. gabapentin)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</a:t>
            </a:r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604A7B"/>
                </a:solidFill>
                <a:ea typeface="ＭＳ Ｐゴシック" pitchFamily="34" charset="-128"/>
              </a:rPr>
              <a:t>Reassess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Repeat RAT</a:t>
            </a:r>
          </a:p>
          <a:p>
            <a:r>
              <a:rPr lang="en-US" dirty="0" smtClean="0">
                <a:ea typeface="ＭＳ Ｐゴシック" pitchFamily="34" charset="-128"/>
              </a:rPr>
              <a:t>Is your treatment working?</a:t>
            </a:r>
          </a:p>
          <a:p>
            <a:r>
              <a:rPr lang="en-US" dirty="0" smtClean="0">
                <a:ea typeface="ＭＳ Ｐゴシック" pitchFamily="34" charset="-128"/>
              </a:rPr>
              <a:t>Are other treatments needed?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Example 1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620000" cy="42592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GB" dirty="0" smtClean="0"/>
              <a:t>A 32-year-old man caught his right hand in machinery at work. He presents with a compound fracture of his hand.</a:t>
            </a:r>
            <a:endParaRPr lang="en-AU" dirty="0" smtClean="0"/>
          </a:p>
          <a:p>
            <a:r>
              <a:rPr lang="en-US" i="1" dirty="0" smtClean="0">
                <a:ea typeface="ＭＳ Ｐゴシック" pitchFamily="34" charset="-128"/>
              </a:rPr>
              <a:t>How would you manage his pain using RAT?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Example 2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620000" cy="42592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GB" dirty="0" smtClean="0"/>
              <a:t>A 55-year-old woman presents with a large breast tumour with spread to her spine.  She has severe pain.</a:t>
            </a:r>
            <a:r>
              <a:rPr lang="en-AU" dirty="0" smtClean="0"/>
              <a:t> </a:t>
            </a:r>
          </a:p>
          <a:p>
            <a:r>
              <a:rPr lang="en-US" i="1" dirty="0" smtClean="0">
                <a:ea typeface="ＭＳ Ｐゴシック" pitchFamily="34" charset="-128"/>
              </a:rPr>
              <a:t>How would you manage her pain using RAT?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the RAT System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Example 3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620000" cy="42592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GB" dirty="0" smtClean="0"/>
              <a:t>A 51-year-old man has a 2-year history of lower back pain which sometimes radiates down his right leg. He fell recently and is now having problems walking.</a:t>
            </a:r>
            <a:endParaRPr lang="en-AU" dirty="0" smtClean="0"/>
          </a:p>
          <a:p>
            <a:r>
              <a:rPr lang="en-US" i="1" dirty="0" smtClean="0">
                <a:ea typeface="ＭＳ Ｐゴシック" pitchFamily="34" charset="-128"/>
              </a:rPr>
              <a:t>How would you manage his pain using RAT?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 smtClean="0">
              <a:solidFill>
                <a:srgbClr val="604A7B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How severe is the pain?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What type of pain is it?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Are there other factors?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Using the RAT System</a:t>
            </a:r>
            <a:b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0497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Recognize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604A7B"/>
                </a:solidFill>
                <a:ea typeface="ＭＳ Ｐゴシック" pitchFamily="34" charset="-128"/>
              </a:rPr>
              <a:t>Assess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Severity?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Type?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Other factors?</a:t>
            </a:r>
            <a:endParaRPr lang="en-US" sz="26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604A7B"/>
                </a:solidFill>
                <a:ea typeface="ＭＳ Ｐゴシック" pitchFamily="34" charset="-128"/>
              </a:rPr>
              <a:t>Treat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Non-pharmacological treatments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Pharmacological treatments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7030A0"/>
                </a:solidFill>
                <a:ea typeface="ＭＳ Ｐゴシック" pitchFamily="34" charset="-128"/>
              </a:rPr>
              <a:t>Reassess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ea typeface="ＭＳ Ｐゴシック" pitchFamily="34" charset="-128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56" y="1196752"/>
            <a:ext cx="2782488" cy="2782488"/>
          </a:xfrm>
          <a:prstGeom prst="rect">
            <a:avLst/>
          </a:prstGeom>
        </p:spPr>
      </p:pic>
      <p:pic>
        <p:nvPicPr>
          <p:cNvPr id="10" name="Picture 9" descr="http://intelligentpcs.com/images/stories/email-ic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1" y="4977617"/>
            <a:ext cx="374505" cy="407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875054" y="4951277"/>
            <a:ext cx="382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epm@anzca.edu.au</a:t>
            </a:r>
            <a:endParaRPr lang="en-GB" sz="2000" dirty="0"/>
          </a:p>
        </p:txBody>
      </p:sp>
      <p:pic>
        <p:nvPicPr>
          <p:cNvPr id="12" name="Picture 11" descr="https://encrypted-tbn0.gstatic.com/images?q=tbn:ANd9GcQGcS7x5PRAHye657eJzck3nx-HcKMwOvB1i3pGLZIMFgWQvmm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1" y="4437383"/>
            <a:ext cx="374505" cy="40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75054" y="4388869"/>
            <a:ext cx="447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w</a:t>
            </a:r>
            <a:r>
              <a:rPr lang="en-GB" sz="2000" dirty="0" err="1" smtClean="0"/>
              <a:t>ww.essentialpainmanagement.org</a:t>
            </a:r>
            <a:endParaRPr lang="en-GB" sz="2000" dirty="0"/>
          </a:p>
        </p:txBody>
      </p:sp>
      <p:pic>
        <p:nvPicPr>
          <p:cNvPr id="14" name="Picture 13" descr="https://www.discipleshomemissions.org/wp-content/uploads/2013/03/logo_faceboo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0" y="5536615"/>
            <a:ext cx="374505" cy="38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875054" y="5529539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f</a:t>
            </a:r>
            <a:r>
              <a:rPr lang="en-GB" sz="2000" dirty="0" err="1" smtClean="0"/>
              <a:t>acebook.com</a:t>
            </a:r>
            <a:r>
              <a:rPr lang="en-GB" sz="2000" dirty="0" smtClean="0"/>
              <a:t>/</a:t>
            </a:r>
            <a:r>
              <a:rPr lang="en-GB" sz="2000" dirty="0" err="1" smtClean="0"/>
              <a:t>essentialpainmanagement</a:t>
            </a:r>
            <a:endParaRPr lang="en-GB" sz="20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8.18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1968" y="1624012"/>
            <a:ext cx="7371994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 smtClean="0">
              <a:solidFill>
                <a:srgbClr val="604A7B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What non-pharmacological treatments can I use?</a:t>
            </a: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What pharmacological treatments can I use?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Introduction</a:t>
            </a:r>
            <a:b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8229600" cy="3843338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Pain is common.</a:t>
            </a:r>
          </a:p>
          <a:p>
            <a:r>
              <a:rPr lang="en-US" dirty="0" smtClean="0">
                <a:ea typeface="ＭＳ Ｐゴシック" pitchFamily="34" charset="-128"/>
              </a:rPr>
              <a:t>Pain is often poorly treated.</a:t>
            </a:r>
          </a:p>
          <a:p>
            <a:r>
              <a:rPr lang="en-US" dirty="0" smtClean="0">
                <a:ea typeface="ＭＳ Ｐゴシック" pitchFamily="34" charset="-128"/>
              </a:rPr>
              <a:t>We need a better system.</a:t>
            </a:r>
          </a:p>
          <a:p>
            <a:r>
              <a:rPr lang="en-US" dirty="0" smtClean="0">
                <a:ea typeface="ＭＳ Ｐゴシック" pitchFamily="34" charset="-128"/>
              </a:rPr>
              <a:t>RAT provides this system.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4565650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6600" dirty="0" smtClean="0">
                <a:solidFill>
                  <a:srgbClr val="7030A0"/>
                </a:solidFill>
                <a:ea typeface="ＭＳ Ｐゴシック" pitchFamily="34" charset="-128"/>
              </a:rPr>
              <a:t>ecognize</a:t>
            </a:r>
            <a:endParaRPr lang="en-US" sz="3600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sz="3600" dirty="0" smtClean="0">
                <a:ea typeface="ＭＳ Ｐゴシック" pitchFamily="34" charset="-128"/>
              </a:rPr>
              <a:t>ssess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3600" dirty="0" smtClean="0">
                <a:ea typeface="ＭＳ Ｐゴシック" pitchFamily="34" charset="-128"/>
              </a:rPr>
              <a:t>reat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220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5455820" y="2057400"/>
            <a:ext cx="3167480" cy="2159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ecognize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Does the patient have pain?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Do other people know the patient has pain?</a:t>
            </a:r>
          </a:p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The next lecture will cover: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definition of pain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benefits of treating pain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Pain &amp; Why Treat It?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What is Pain &amp; Why Treat It?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8229600" cy="384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You will be able to:</a:t>
            </a:r>
          </a:p>
          <a:p>
            <a:endParaRPr lang="en-AU" dirty="0" smtClean="0"/>
          </a:p>
          <a:p>
            <a:r>
              <a:rPr lang="en-AU" dirty="0" smtClean="0"/>
              <a:t>Define pain</a:t>
            </a:r>
          </a:p>
          <a:p>
            <a:r>
              <a:rPr lang="en-AU" dirty="0" smtClean="0"/>
              <a:t>List the benefits of treating pain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Group Discussion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696232" cy="4525963"/>
          </a:xfrm>
        </p:spPr>
        <p:txBody>
          <a:bodyPr/>
          <a:lstStyle/>
          <a:p>
            <a:pPr eaLnBrk="1" hangingPunct="1">
              <a:buNone/>
            </a:pPr>
            <a:endParaRPr lang="en-US" i="1" dirty="0" smtClean="0">
              <a:ea typeface="ＭＳ Ｐゴシック" pitchFamily="34" charset="-128"/>
            </a:endParaRPr>
          </a:p>
          <a:p>
            <a:r>
              <a:rPr lang="en-US" i="1" dirty="0" smtClean="0">
                <a:ea typeface="ＭＳ Ｐゴシック" pitchFamily="34" charset="-128"/>
              </a:rPr>
              <a:t>Think of a patient who has or had pain.</a:t>
            </a:r>
          </a:p>
          <a:p>
            <a:r>
              <a:rPr lang="en-US" i="1" dirty="0" smtClean="0">
                <a:ea typeface="ＭＳ Ｐゴシック" pitchFamily="34" charset="-128"/>
              </a:rPr>
              <a:t>How did he or she describe the pain?</a:t>
            </a:r>
          </a:p>
          <a:p>
            <a:r>
              <a:rPr lang="en-US" i="1" dirty="0" smtClean="0">
                <a:ea typeface="ＭＳ Ｐゴシック" pitchFamily="34" charset="-128"/>
              </a:rPr>
              <a:t>What were the benefits of treating his or her pain?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Does this person have pain?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213" b="70683"/>
          <a:stretch/>
        </p:blipFill>
        <p:spPr>
          <a:xfrm>
            <a:off x="1331640" y="1495408"/>
            <a:ext cx="6336704" cy="4302295"/>
          </a:xfrm>
        </p:spPr>
      </p:pic>
    </p:spTree>
    <p:extLst>
      <p:ext uri="{BB962C8B-B14F-4D97-AF65-F5344CB8AC3E}">
        <p14:creationId xmlns:p14="http://schemas.microsoft.com/office/powerpoint/2010/main" val="21244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is Pain?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NZ" dirty="0" smtClean="0">
                <a:ea typeface="ＭＳ Ｐゴシック" pitchFamily="34" charset="-128"/>
              </a:rPr>
              <a:t>International Association for the Study of Pain (IASP)</a:t>
            </a:r>
          </a:p>
          <a:p>
            <a:pPr lvl="1" eaLnBrk="1" hangingPunct="1"/>
            <a:r>
              <a:rPr lang="en-NZ" dirty="0" smtClean="0">
                <a:ea typeface="ＭＳ Ｐゴシック" pitchFamily="34" charset="-128"/>
              </a:rPr>
              <a:t>Pain is</a:t>
            </a:r>
            <a:r>
              <a:rPr lang="en-AU" dirty="0" smtClean="0">
                <a:ea typeface="ＭＳ Ｐゴシック" pitchFamily="34" charset="-128"/>
              </a:rPr>
              <a:t> ‘an unpleasant sensory and emotional experience associated with actual or potential tissue damage, or described in terms of such damage’.</a:t>
            </a:r>
          </a:p>
          <a:p>
            <a:pPr lvl="1" eaLnBrk="1" hangingPunct="1"/>
            <a:endParaRPr lang="en-AU" i="1" dirty="0" smtClean="0">
              <a:ea typeface="ＭＳ Ｐゴシック" pitchFamily="34" charset="-128"/>
            </a:endParaRPr>
          </a:p>
          <a:p>
            <a:pPr eaLnBrk="1" hangingPunct="1"/>
            <a:r>
              <a:rPr lang="en-AU" i="1" dirty="0" smtClean="0">
                <a:ea typeface="ＭＳ Ｐゴシック" pitchFamily="34" charset="-128"/>
              </a:rPr>
              <a:t>Are there any other definitions?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is Pain?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is unpleasant.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Emotions are important.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cause is not always visible.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‘Pain is what the patient says hurts.’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Does this person have pain?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291" b="69320"/>
          <a:stretch/>
        </p:blipFill>
        <p:spPr>
          <a:xfrm>
            <a:off x="1374955" y="1524000"/>
            <a:ext cx="6394089" cy="412489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0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Benefits of Treating Pain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For the patient</a:t>
            </a:r>
          </a:p>
          <a:p>
            <a:pPr lvl="1"/>
            <a:r>
              <a:rPr lang="en-US" dirty="0" smtClean="0"/>
              <a:t>Physical </a:t>
            </a:r>
          </a:p>
          <a:p>
            <a:pPr lvl="2"/>
            <a:r>
              <a:rPr lang="en-US" dirty="0" smtClean="0">
                <a:ea typeface="ＭＳ Ｐゴシック" charset="-128"/>
              </a:rPr>
              <a:t>Better sleep, improved appetite</a:t>
            </a:r>
          </a:p>
          <a:p>
            <a:pPr lvl="2"/>
            <a:r>
              <a:rPr lang="en-US" dirty="0" smtClean="0">
                <a:ea typeface="ＭＳ Ｐゴシック" charset="-128"/>
              </a:rPr>
              <a:t>Fewer medical complications</a:t>
            </a:r>
          </a:p>
          <a:p>
            <a:pPr lvl="2">
              <a:buNone/>
            </a:pPr>
            <a:r>
              <a:rPr lang="en-US" dirty="0" smtClean="0">
                <a:ea typeface="ＭＳ Ｐゴシック" charset="-128"/>
              </a:rPr>
              <a:t>	(e.g. heart attack, pneumonia)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2"/>
            <a:r>
              <a:rPr lang="en-US" dirty="0" smtClean="0">
                <a:ea typeface="ＭＳ Ｐゴシック" charset="-128"/>
              </a:rPr>
              <a:t>Reduced suffering</a:t>
            </a:r>
          </a:p>
          <a:p>
            <a:pPr lvl="2"/>
            <a:r>
              <a:rPr lang="en-US" dirty="0" smtClean="0">
                <a:ea typeface="ＭＳ Ｐゴシック" charset="-128"/>
              </a:rPr>
              <a:t>Less depression, anxiety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7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Benefits of Treating Pain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For the family</a:t>
            </a:r>
          </a:p>
          <a:p>
            <a:pPr lvl="1"/>
            <a:r>
              <a:rPr lang="en-US" dirty="0" smtClean="0"/>
              <a:t>Improved function as part of the family</a:t>
            </a:r>
          </a:p>
          <a:p>
            <a:pPr lvl="1">
              <a:buNone/>
            </a:pPr>
            <a:r>
              <a:rPr lang="en-US" dirty="0" smtClean="0"/>
              <a:t>	(e.g. as a father / mother)</a:t>
            </a:r>
          </a:p>
          <a:p>
            <a:pPr lvl="1"/>
            <a:r>
              <a:rPr lang="en-US" dirty="0" smtClean="0"/>
              <a:t>Able to keep working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For society</a:t>
            </a:r>
          </a:p>
          <a:p>
            <a:pPr lvl="1"/>
            <a:r>
              <a:rPr lang="en-US" dirty="0" smtClean="0"/>
              <a:t>Reduced health costs</a:t>
            </a:r>
          </a:p>
          <a:p>
            <a:pPr lvl="1">
              <a:buNone/>
            </a:pPr>
            <a:r>
              <a:rPr lang="en-US" dirty="0" smtClean="0"/>
              <a:t>	(e.g. shorter hospital stay)</a:t>
            </a:r>
          </a:p>
          <a:p>
            <a:pPr lvl="1"/>
            <a:r>
              <a:rPr lang="en-US" dirty="0" smtClean="0"/>
              <a:t>Able to contribute to the community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6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What are the benefits for this child?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2484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592" y="1462918"/>
            <a:ext cx="6796608" cy="45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EPM?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448510"/>
            <a:ext cx="3345758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05064"/>
            <a:ext cx="3419872" cy="227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675758"/>
            <a:ext cx="2376264" cy="26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914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What is Pain &amp; Why Treat It?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8229600" cy="3843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is an unpleasant sensory and emotional experience.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is subjective – ask the patient!</a:t>
            </a:r>
          </a:p>
          <a:p>
            <a:r>
              <a:rPr lang="en-US" dirty="0" smtClean="0">
                <a:ea typeface="ＭＳ Ｐゴシック" pitchFamily="34" charset="-128"/>
              </a:rPr>
              <a:t>Treating </a:t>
            </a:r>
            <a:r>
              <a:rPr lang="en-US" dirty="0">
                <a:ea typeface="ＭＳ Ｐゴシック" pitchFamily="34" charset="-128"/>
              </a:rPr>
              <a:t>pain has many </a:t>
            </a:r>
            <a:r>
              <a:rPr lang="en-US" dirty="0" smtClean="0">
                <a:ea typeface="ＭＳ Ｐゴシック" pitchFamily="34" charset="-128"/>
              </a:rPr>
              <a:t>benefits: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For the patient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For the family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For society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2.12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4565650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3600" dirty="0" smtClean="0">
                <a:ea typeface="ＭＳ Ｐゴシック" pitchFamily="34" charset="-128"/>
              </a:rPr>
              <a:t>ecognize</a:t>
            </a:r>
          </a:p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sz="6600" dirty="0" smtClean="0">
                <a:solidFill>
                  <a:srgbClr val="660066"/>
                </a:solidFill>
                <a:ea typeface="ＭＳ Ｐゴシック" pitchFamily="34" charset="-128"/>
              </a:rPr>
              <a:t>ssess</a:t>
            </a:r>
          </a:p>
          <a:p>
            <a:pPr algn="ctr">
              <a:buNone/>
            </a:pPr>
            <a:endParaRPr lang="en-US" sz="1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3600" dirty="0" smtClean="0">
                <a:ea typeface="ＭＳ Ｐゴシック" pitchFamily="34" charset="-128"/>
              </a:rPr>
              <a:t>reat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220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5455820" y="2057400"/>
            <a:ext cx="3167480" cy="2159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How severe is the pain?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What type of pain is it?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Are there other factors?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How severe is the pain?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What is the pain score?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How is the pain affecting the patient?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A3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What is the pain type?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Acute or chronic?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Cancer or non-cancer?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Nociceptive or neuropathic?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604A7B"/>
                </a:solidFill>
                <a:ea typeface="ＭＳ Ｐゴシック" pitchFamily="34" charset="-128"/>
              </a:rPr>
              <a:t>Are there other factors?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Physical?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Psychological?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ssess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The next lectures will cover: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Assessment of severity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Classification of pain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Underlying physiology and pathology 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A6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Assessment of Severity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</a:t>
            </a:r>
            <a:r>
              <a:rPr 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Assessment of Severity</a:t>
            </a:r>
            <a:b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You will be able to:</a:t>
            </a:r>
          </a:p>
          <a:p>
            <a:endParaRPr lang="en-AU" dirty="0" smtClean="0"/>
          </a:p>
          <a:p>
            <a:r>
              <a:rPr lang="en-AU" dirty="0" smtClean="0"/>
              <a:t>Understand the reasons for assessing severity</a:t>
            </a:r>
          </a:p>
          <a:p>
            <a:r>
              <a:rPr lang="en-AU" dirty="0" smtClean="0"/>
              <a:t>Use different methods to assess severity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Severity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Guides choice of treatment</a:t>
            </a:r>
          </a:p>
          <a:p>
            <a:r>
              <a:rPr lang="en-US" dirty="0" smtClean="0"/>
              <a:t>Measures response to treatment</a:t>
            </a:r>
          </a:p>
          <a:p>
            <a:endParaRPr lang="en-US" dirty="0" smtClean="0"/>
          </a:p>
          <a:p>
            <a:r>
              <a:rPr lang="en-US" dirty="0" smtClean="0"/>
              <a:t>‘Pain is the 5</a:t>
            </a:r>
            <a:r>
              <a:rPr lang="en-US" baseline="30000" dirty="0" smtClean="0"/>
              <a:t>th</a:t>
            </a:r>
            <a:r>
              <a:rPr lang="en-US" dirty="0" smtClean="0"/>
              <a:t> vital sign.’</a:t>
            </a:r>
          </a:p>
          <a:p>
            <a:pPr lvl="1"/>
            <a:r>
              <a:rPr lang="en-US" dirty="0" smtClean="0"/>
              <a:t>Measure and </a:t>
            </a:r>
            <a:r>
              <a:rPr lang="en-US" i="1" dirty="0" smtClean="0"/>
              <a:t>record </a:t>
            </a:r>
            <a:r>
              <a:rPr lang="en-US" dirty="0" smtClean="0"/>
              <a:t>severity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EPM?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Pain is common.</a:t>
            </a:r>
          </a:p>
          <a:p>
            <a:r>
              <a:rPr lang="en-US" dirty="0" smtClean="0"/>
              <a:t>Pain is often poorly managed.</a:t>
            </a:r>
          </a:p>
          <a:p>
            <a:r>
              <a:rPr lang="en-US" dirty="0" smtClean="0"/>
              <a:t>We need a better system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pain score?</a:t>
            </a:r>
          </a:p>
          <a:p>
            <a:pPr lvl="1"/>
            <a:r>
              <a:rPr lang="en-US" dirty="0" smtClean="0"/>
              <a:t>At rest?</a:t>
            </a:r>
          </a:p>
          <a:p>
            <a:pPr lvl="1"/>
            <a:r>
              <a:rPr lang="en-US" dirty="0" smtClean="0"/>
              <a:t>With movement?</a:t>
            </a:r>
          </a:p>
          <a:p>
            <a:r>
              <a:rPr lang="en-US" dirty="0" smtClean="0"/>
              <a:t>How is the pain affecting the patient?</a:t>
            </a:r>
          </a:p>
          <a:p>
            <a:pPr lvl="1"/>
            <a:r>
              <a:rPr lang="en-US" dirty="0" smtClean="0"/>
              <a:t>Can the patient move, cough?</a:t>
            </a:r>
          </a:p>
          <a:p>
            <a:pPr lvl="1"/>
            <a:r>
              <a:rPr lang="en-US" dirty="0" smtClean="0"/>
              <a:t>Can the patient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 Rating Scale</a:t>
            </a:r>
          </a:p>
          <a:p>
            <a:pPr lvl="1"/>
            <a:r>
              <a:rPr lang="en-US" dirty="0" smtClean="0"/>
              <a:t>Mild, moderate, severe</a:t>
            </a:r>
          </a:p>
          <a:p>
            <a:pPr lvl="1"/>
            <a:r>
              <a:rPr lang="en-US" dirty="0" smtClean="0"/>
              <a:t>0 (no pain) to 10 (worst pain imaginable)</a:t>
            </a:r>
          </a:p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Visual Analogue Scale (VAS)</a:t>
            </a:r>
          </a:p>
          <a:p>
            <a:pPr lvl="1"/>
            <a:r>
              <a:rPr lang="en-US" dirty="0" smtClean="0"/>
              <a:t>Faces Pain Scale (FPS)</a:t>
            </a:r>
          </a:p>
          <a:p>
            <a:r>
              <a:rPr lang="en-US" dirty="0" smtClean="0"/>
              <a:t>Other more </a:t>
            </a:r>
            <a:r>
              <a:rPr lang="en-US" dirty="0" err="1" smtClean="0"/>
              <a:t>specialised</a:t>
            </a:r>
            <a:r>
              <a:rPr lang="en-US" dirty="0" smtClean="0"/>
              <a:t> 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Visual Analogue Scale</a:t>
            </a:r>
          </a:p>
        </p:txBody>
      </p:sp>
      <p:pic>
        <p:nvPicPr>
          <p:cNvPr id="106499" name="Content Placeholder 4" descr="Number Scor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74" b="-45764"/>
          <a:stretch/>
        </p:blipFill>
        <p:spPr>
          <a:xfrm>
            <a:off x="457200" y="3491485"/>
            <a:ext cx="7924800" cy="262515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2420779"/>
            <a:ext cx="702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Ask the patient  to show what his/her pain is </a:t>
            </a:r>
          </a:p>
          <a:p>
            <a:pPr algn="ctr"/>
            <a:r>
              <a:rPr lang="en-GB" sz="2400" dirty="0" smtClean="0"/>
              <a:t>on a scale of 0 to 10.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99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Faces Pain Scale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.7</a:t>
            </a:r>
            <a:endParaRPr lang="en-US" dirty="0"/>
          </a:p>
        </p:txBody>
      </p:sp>
      <p:pic>
        <p:nvPicPr>
          <p:cNvPr id="8" name="Picture 7" descr="EPM Bookmark 75x185 20141219_Page_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7696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Assessment of Severity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Assessment of severity guides treatment and measures response.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Common methods include: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Verbal Rating Scale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Visual Analogue Scale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Faces Pain Scale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Classification of Pain</a:t>
            </a: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</a:t>
            </a:r>
            <a:r>
              <a:rPr lang="en-US" smtClean="0">
                <a:latin typeface="Calibri" pitchFamily="34" charset="0"/>
                <a:ea typeface="ＭＳ Ｐゴシック" pitchFamily="34" charset="-128"/>
              </a:rPr>
              <a:t>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4.1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Classification of Pain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ea typeface="ＭＳ Ｐゴシック" pitchFamily="34" charset="-128"/>
              </a:rPr>
              <a:t>You will be able to: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Classify types of pain</a:t>
            </a:r>
          </a:p>
          <a:p>
            <a:r>
              <a:rPr lang="en-US" dirty="0" smtClean="0">
                <a:ea typeface="ＭＳ Ｐゴシック" pitchFamily="34" charset="-128"/>
              </a:rPr>
              <a:t>Give examples of types of pain</a:t>
            </a:r>
          </a:p>
          <a:p>
            <a:r>
              <a:rPr lang="en-US" dirty="0" smtClean="0">
                <a:ea typeface="ＭＳ Ｐゴシック" pitchFamily="34" charset="-128"/>
              </a:rPr>
              <a:t>Understand that treatment depends on the pain type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4.2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Classification of Pain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Not all pain is the same!</a:t>
            </a:r>
          </a:p>
          <a:p>
            <a:r>
              <a:rPr lang="en-US" dirty="0" smtClean="0">
                <a:ea typeface="ＭＳ Ｐゴシック" pitchFamily="34" charset="-128"/>
              </a:rPr>
              <a:t>Three main questions: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How long has the patient had pain?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What is the cause?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What is the pain mechanism?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Classification of Pain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518400" cy="3200400"/>
        </p:xfrm>
        <a:graphic>
          <a:graphicData uri="http://schemas.openxmlformats.org/drawingml/2006/table">
            <a:tbl>
              <a:tblPr/>
              <a:tblGrid>
                <a:gridCol w="2175463"/>
                <a:gridCol w="53429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Chronic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Cancer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Non-cancer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Nociceptive (physiological)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Neuropathic (pathological)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Overall EPM Aims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482440" cy="4525963"/>
          </a:xfrm>
        </p:spPr>
        <p:txBody>
          <a:bodyPr/>
          <a:lstStyle/>
          <a:p>
            <a:endParaRPr lang="en-US" dirty="0" smtClean="0"/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Better recognition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Better assessment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Better treatment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Acute versus Chronic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Pain of recent onset and probable limited duration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Chronic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Pain lasting for more than 3 months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Pain lasting after normal healing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Sometimes no identifiable cause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versus Non-Cancer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2209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Need one of sick patient / cancer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68" y="1548081"/>
            <a:ext cx="6654264" cy="4439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Cancer versus Non-Cancer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Cancer pain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Progressive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May be mixture of acute and chronic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Non-cancer pain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Many different causes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Acute or chronic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Font typeface="Arial" charset="0"/>
              <a:buNone/>
            </a:pPr>
            <a:r>
              <a:rPr lang="en-US" i="1" dirty="0" smtClean="0">
                <a:ea typeface="ＭＳ Ｐゴシック" pitchFamily="34" charset="-128"/>
              </a:rPr>
              <a:t>Can you give examples of non-cancer pain?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Nociceptive</a:t>
            </a:r>
            <a:r>
              <a:rPr lang="en-US" dirty="0" smtClean="0">
                <a:ea typeface="ＭＳ Ｐゴシック" pitchFamily="34" charset="-128"/>
              </a:rPr>
              <a:t> Pain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Obvious tissue injury or illness</a:t>
            </a:r>
          </a:p>
          <a:p>
            <a:r>
              <a:rPr lang="en-US" dirty="0" smtClean="0">
                <a:ea typeface="ＭＳ Ｐゴシック" pitchFamily="34" charset="-128"/>
              </a:rPr>
              <a:t>Sometimes called physiological or inflammatory pain</a:t>
            </a:r>
          </a:p>
          <a:p>
            <a:r>
              <a:rPr lang="en-US" dirty="0" smtClean="0">
                <a:ea typeface="ＭＳ Ｐゴシック" pitchFamily="34" charset="-128"/>
              </a:rPr>
              <a:t>Protective function</a:t>
            </a:r>
          </a:p>
          <a:p>
            <a:r>
              <a:rPr lang="en-US" dirty="0" smtClean="0">
                <a:ea typeface="ＭＳ Ｐゴシック" pitchFamily="34" charset="-128"/>
              </a:rPr>
              <a:t>Description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Sharp and/or dull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Well </a:t>
            </a:r>
            <a:r>
              <a:rPr lang="en-US" dirty="0" err="1" smtClean="0">
                <a:ea typeface="ＭＳ Ｐゴシック" pitchFamily="34" charset="-128"/>
              </a:rPr>
              <a:t>localised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i="1" dirty="0" smtClean="0">
                <a:ea typeface="ＭＳ Ｐゴシック" pitchFamily="34" charset="-128"/>
              </a:rPr>
              <a:t>Can you give examples?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Neuropathic Pain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itchFamily="34" charset="-128"/>
              </a:rPr>
              <a:t>Caused by a lesion or disease of the sensory nervous system</a:t>
            </a:r>
          </a:p>
          <a:p>
            <a:r>
              <a:rPr lang="en-US" dirty="0">
                <a:ea typeface="ＭＳ Ｐゴシック" pitchFamily="34" charset="-128"/>
              </a:rPr>
              <a:t>Tissue injury may not be obvious</a:t>
            </a:r>
          </a:p>
          <a:p>
            <a:r>
              <a:rPr lang="en-US" dirty="0">
                <a:ea typeface="ＭＳ Ｐゴシック" pitchFamily="34" charset="-128"/>
              </a:rPr>
              <a:t>Does not have a protective function</a:t>
            </a:r>
          </a:p>
          <a:p>
            <a:r>
              <a:rPr lang="en-US" dirty="0">
                <a:ea typeface="ＭＳ Ｐゴシック" pitchFamily="34" charset="-128"/>
              </a:rPr>
              <a:t>Description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Burning, shooting, pins and needles, or numbness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Not well </a:t>
            </a:r>
            <a:r>
              <a:rPr lang="en-GB" dirty="0">
                <a:ea typeface="ＭＳ Ｐゴシック" pitchFamily="34" charset="-128"/>
              </a:rPr>
              <a:t>localised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i="1" dirty="0">
                <a:ea typeface="ＭＳ Ｐゴシック" pitchFamily="34" charset="-128"/>
              </a:rPr>
              <a:t>Can you give examples?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Examples of Pain Types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Acute Non-Cancer Pain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Fracture, appendicitis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 of tissue injury or illness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Usually </a:t>
            </a:r>
            <a:r>
              <a:rPr lang="en-US" dirty="0" err="1" smtClean="0">
                <a:ea typeface="ＭＳ Ｐゴシック" pitchFamily="34" charset="-128"/>
              </a:rPr>
              <a:t>nociceptive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Occasionally neuropathic (e.g. sciatica)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How would you classify low back pain?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34" y="1524000"/>
            <a:ext cx="65887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Chronic Non-Cancer Pain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48244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Chronic back pain, arthritis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Cause may not be obvious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Complex, may be mixed nociceptive and neuropathic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Different pharmacological treatments may be needed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Cancer Pain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Uterine cervical cancer, breast cancer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Metastases in bone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Features of acute and chronic pain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May be acute on chronic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Often mixed </a:t>
            </a:r>
            <a:r>
              <a:rPr lang="en-US" dirty="0" err="1" smtClean="0">
                <a:ea typeface="ＭＳ Ｐゴシック" pitchFamily="34" charset="-128"/>
              </a:rPr>
              <a:t>nociceptive</a:t>
            </a:r>
            <a:r>
              <a:rPr lang="en-US" dirty="0" smtClean="0">
                <a:ea typeface="ＭＳ Ｐゴシック" pitchFamily="34" charset="-128"/>
              </a:rPr>
              <a:t> and neuropathic pain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Usually gets worse over time if untreated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Workshop Objectives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You will be able to: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pain</a:t>
            </a:r>
          </a:p>
          <a:p>
            <a:pPr lvl="1"/>
            <a:r>
              <a:rPr lang="en-US" dirty="0" smtClean="0"/>
              <a:t>Define pain</a:t>
            </a:r>
          </a:p>
          <a:p>
            <a:pPr lvl="1"/>
            <a:r>
              <a:rPr lang="en-US" dirty="0" smtClean="0"/>
              <a:t>List benefits of treating pain</a:t>
            </a:r>
          </a:p>
          <a:p>
            <a:r>
              <a:rPr lang="en-US" dirty="0" smtClean="0"/>
              <a:t>Assess pain</a:t>
            </a:r>
          </a:p>
          <a:p>
            <a:pPr lvl="1"/>
            <a:r>
              <a:rPr lang="en-US" dirty="0" smtClean="0"/>
              <a:t>Measure severity</a:t>
            </a:r>
          </a:p>
          <a:p>
            <a:pPr lvl="1"/>
            <a:r>
              <a:rPr lang="en-US" dirty="0" smtClean="0"/>
              <a:t>Classify pain type</a:t>
            </a:r>
          </a:p>
          <a:p>
            <a:pPr lvl="1"/>
            <a:r>
              <a:rPr lang="en-US" dirty="0" smtClean="0"/>
              <a:t>Assess other factors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Classification of Pain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Deciding on the type of pain is important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Acute / chronic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Cancer / non-cancer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Nociceptive / neuropathic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Treatment depends on the </a:t>
            </a:r>
            <a:r>
              <a:rPr lang="en-US" smtClean="0">
                <a:ea typeface="ＭＳ Ｐゴシック" pitchFamily="34" charset="-128"/>
              </a:rPr>
              <a:t>pain type.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Pain Physiology and Pathology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200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Pain Physiology and Pathology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ea typeface="ＭＳ Ｐゴシック" pitchFamily="34" charset="-128"/>
              </a:rPr>
              <a:t>You will be able to:</a:t>
            </a:r>
          </a:p>
          <a:p>
            <a:pPr marL="0" indent="0" algn="ctr">
              <a:buNone/>
            </a:pPr>
            <a:endParaRPr lang="en-US" i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Understand normal pain physiology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Nociceptive pathway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Factors affecting pain perception</a:t>
            </a:r>
          </a:p>
          <a:p>
            <a:r>
              <a:rPr lang="en-US" dirty="0" smtClean="0">
                <a:ea typeface="ＭＳ Ｐゴシック" pitchFamily="34" charset="-128"/>
              </a:rPr>
              <a:t>Understand the basis of neuropathic pain (pathology)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is pain physiology important?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Many factors affect how we feel pain.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Psychological factors are very important.</a:t>
            </a: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Different treatments work on different parts of the pathway.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More than one treatment is usually needed.</a:t>
            </a:r>
          </a:p>
          <a:p>
            <a:pPr lvl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Nociception and Pain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Nociception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How pain signals get from the site of injury to the brain.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How we perceive or feel pain.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Nociception is not the same as pain!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Untitl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01" y="449181"/>
            <a:ext cx="3052936" cy="502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2"/>
          <p:cNvSpPr>
            <a:spLocks noGrp="1"/>
          </p:cNvSpPr>
          <p:nvPr>
            <p:ph type="title"/>
          </p:nvPr>
        </p:nvSpPr>
        <p:spPr>
          <a:xfrm>
            <a:off x="914400" y="5487851"/>
            <a:ext cx="7399338" cy="1143000"/>
          </a:xfrm>
        </p:spPr>
        <p:txBody>
          <a:bodyPr/>
          <a:lstStyle/>
          <a:p>
            <a:r>
              <a:rPr lang="en-US" sz="4000" i="1" dirty="0">
                <a:ea typeface="ＭＳ Ｐゴシック" charset="-128"/>
                <a:cs typeface="ＭＳ Ｐゴシック" charset="-128"/>
              </a:rPr>
              <a:t>Is this man feeling pain?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49563" y="5111750"/>
            <a:ext cx="3298825" cy="1141413"/>
          </a:xfrm>
          <a:prstGeom prst="rect">
            <a:avLst/>
          </a:prstGeom>
          <a:noFill/>
          <a:ln w="19080">
            <a:solidFill>
              <a:srgbClr val="25408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25408F"/>
                </a:solidFill>
                <a:latin typeface="Verdana" pitchFamily="34" charset="0"/>
              </a:rPr>
              <a:t>Pain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25408F"/>
                </a:solidFill>
                <a:latin typeface="Verdana" pitchFamily="34" charset="0"/>
              </a:rPr>
              <a:t>What the patient says hurts.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25408F"/>
                </a:solidFill>
                <a:latin typeface="Verdana" pitchFamily="34" charset="0"/>
              </a:rPr>
              <a:t>What must be treated.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25408F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275013" y="1388533"/>
            <a:ext cx="2592387" cy="618067"/>
          </a:xfrm>
          <a:prstGeom prst="rect">
            <a:avLst/>
          </a:prstGeom>
          <a:noFill/>
          <a:ln w="19080">
            <a:solidFill>
              <a:srgbClr val="2540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561846" y="1403163"/>
            <a:ext cx="187743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 smtClean="0">
                <a:solidFill>
                  <a:srgbClr val="25408F"/>
                </a:solidFill>
                <a:latin typeface="Verdana" pitchFamily="34" charset="0"/>
              </a:rPr>
              <a:t>Nociception</a:t>
            </a:r>
            <a:endParaRPr lang="en-US" sz="2000" b="1" dirty="0">
              <a:solidFill>
                <a:srgbClr val="25408F"/>
              </a:solidFill>
              <a:latin typeface="Verdana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599" y="2122488"/>
            <a:ext cx="2593975" cy="720725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498975" y="2120900"/>
            <a:ext cx="0" cy="2886075"/>
          </a:xfrm>
          <a:prstGeom prst="line">
            <a:avLst/>
          </a:prstGeom>
          <a:noFill/>
          <a:ln w="50800">
            <a:solidFill>
              <a:srgbClr val="25408F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635729" y="2189371"/>
            <a:ext cx="213531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Beliefs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e.g. religion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</a:br>
            <a:endParaRPr lang="en-U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609600" y="4165600"/>
            <a:ext cx="2559050" cy="841375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609601" y="3124200"/>
            <a:ext cx="2593974" cy="719138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406399" y="3127375"/>
            <a:ext cx="27971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Psychol. factors</a:t>
            </a:r>
            <a:endParaRPr lang="en-US" sz="1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e.g. anger, anxiety</a:t>
            </a:r>
            <a:endParaRPr lang="en-U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609600" y="4165600"/>
            <a:ext cx="260985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Cultural issues</a:t>
            </a:r>
            <a:endParaRPr lang="en-US" sz="1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e.g.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expectations</a:t>
            </a:r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5868988" y="3124200"/>
            <a:ext cx="2436812" cy="719138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6326188" y="2189371"/>
            <a:ext cx="18986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Other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illnesses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e.g. cancer</a:t>
            </a:r>
            <a:endParaRPr lang="en-US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62" name="Text Box 16"/>
          <p:cNvSpPr txBox="1">
            <a:spLocks noChangeArrowheads="1"/>
          </p:cNvSpPr>
          <p:nvPr/>
        </p:nvSpPr>
        <p:spPr bwMode="auto">
          <a:xfrm>
            <a:off x="6444092" y="3249613"/>
            <a:ext cx="14898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Personality</a:t>
            </a: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5868988" y="4165600"/>
            <a:ext cx="2436812" cy="841375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5867400" y="2120900"/>
            <a:ext cx="2438400" cy="719138"/>
          </a:xfrm>
          <a:prstGeom prst="rect">
            <a:avLst/>
          </a:prstGeom>
          <a:noFill/>
          <a:ln w="19080">
            <a:solidFill>
              <a:srgbClr val="A7D8D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265" name="Text Box 19"/>
          <p:cNvSpPr txBox="1">
            <a:spLocks noChangeArrowheads="1"/>
          </p:cNvSpPr>
          <p:nvPr/>
        </p:nvSpPr>
        <p:spPr bwMode="auto">
          <a:xfrm>
            <a:off x="6313488" y="4165600"/>
            <a:ext cx="1911350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Social factors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e.g. family, work</a:t>
            </a:r>
          </a:p>
        </p:txBody>
      </p:sp>
      <p:sp>
        <p:nvSpPr>
          <p:cNvPr id="53266" name="Line 20"/>
          <p:cNvSpPr>
            <a:spLocks noChangeShapeType="1"/>
          </p:cNvSpPr>
          <p:nvPr/>
        </p:nvSpPr>
        <p:spPr bwMode="auto">
          <a:xfrm>
            <a:off x="3203575" y="2481263"/>
            <a:ext cx="1008063" cy="1587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67" name="Line 21"/>
          <p:cNvSpPr>
            <a:spLocks noChangeShapeType="1"/>
          </p:cNvSpPr>
          <p:nvPr/>
        </p:nvSpPr>
        <p:spPr bwMode="auto">
          <a:xfrm flipV="1">
            <a:off x="3168650" y="4638675"/>
            <a:ext cx="1008063" cy="0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68" name="Line 23"/>
          <p:cNvSpPr>
            <a:spLocks noChangeShapeType="1"/>
          </p:cNvSpPr>
          <p:nvPr/>
        </p:nvSpPr>
        <p:spPr bwMode="auto">
          <a:xfrm>
            <a:off x="3203575" y="3417888"/>
            <a:ext cx="973138" cy="3175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69" name="Line 24"/>
          <p:cNvSpPr>
            <a:spLocks noChangeShapeType="1"/>
          </p:cNvSpPr>
          <p:nvPr/>
        </p:nvSpPr>
        <p:spPr bwMode="auto">
          <a:xfrm flipH="1">
            <a:off x="4786313" y="4637088"/>
            <a:ext cx="1082675" cy="1587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70" name="Line 25"/>
          <p:cNvSpPr>
            <a:spLocks noChangeShapeType="1"/>
          </p:cNvSpPr>
          <p:nvPr/>
        </p:nvSpPr>
        <p:spPr bwMode="auto">
          <a:xfrm flipH="1">
            <a:off x="4786313" y="2481263"/>
            <a:ext cx="1082675" cy="1587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71" name="Line 26"/>
          <p:cNvSpPr>
            <a:spLocks noChangeShapeType="1"/>
          </p:cNvSpPr>
          <p:nvPr/>
        </p:nvSpPr>
        <p:spPr bwMode="auto">
          <a:xfrm flipH="1">
            <a:off x="4786313" y="3417888"/>
            <a:ext cx="1082675" cy="1587"/>
          </a:xfrm>
          <a:prstGeom prst="line">
            <a:avLst/>
          </a:prstGeom>
          <a:noFill/>
          <a:ln w="38160">
            <a:solidFill>
              <a:srgbClr val="A7D8D3"/>
            </a:solidFill>
            <a:miter lim="800000"/>
            <a:headEnd/>
            <a:tailEnd type="triangle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53272" name="Title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7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Nociception is not the same as pain!</a:t>
            </a:r>
          </a:p>
        </p:txBody>
      </p:sp>
      <p:sp>
        <p:nvSpPr>
          <p:cNvPr id="53273" name="Footer Placeholder 24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Modified from Analgesic Expert Group. Therapeutic Guidelines 2007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001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7888" y="517525"/>
            <a:ext cx="3186112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2"/>
          <p:cNvSpPr>
            <a:spLocks noGrp="1"/>
          </p:cNvSpPr>
          <p:nvPr>
            <p:ph type="title"/>
          </p:nvPr>
        </p:nvSpPr>
        <p:spPr>
          <a:xfrm>
            <a:off x="546100" y="274638"/>
            <a:ext cx="3419475" cy="15621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Physiology</a:t>
            </a:r>
          </a:p>
        </p:txBody>
      </p:sp>
      <p:sp>
        <p:nvSpPr>
          <p:cNvPr id="54276" name="Content Placeholder 4"/>
          <p:cNvSpPr>
            <a:spLocks noGrp="1"/>
          </p:cNvSpPr>
          <p:nvPr>
            <p:ph sz="half" idx="1"/>
          </p:nvPr>
        </p:nvSpPr>
        <p:spPr>
          <a:xfrm>
            <a:off x="985838" y="2085975"/>
            <a:ext cx="3702050" cy="404018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4 steps: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Periphery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Spinal cord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Brain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Modulation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We will look at each step.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Periphery</a:t>
            </a:r>
          </a:p>
        </p:txBody>
      </p:sp>
      <p:sp>
        <p:nvSpPr>
          <p:cNvPr id="55299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33131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Tissue injury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Release of chemicals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Stimulation of pain receptors (nociceptors)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Signal travels in Aδ or C nerve to spinal cord.</a:t>
            </a:r>
          </a:p>
        </p:txBody>
      </p:sp>
      <p:pic>
        <p:nvPicPr>
          <p:cNvPr id="55300" name="Content Placeholder 5" descr="003.pdf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938" y="1600200"/>
            <a:ext cx="3516312" cy="4294188"/>
          </a:xfr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Workshop Objectives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You will be able to: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pain</a:t>
            </a:r>
          </a:p>
          <a:p>
            <a:pPr lvl="1"/>
            <a:r>
              <a:rPr lang="en-US" dirty="0" smtClean="0"/>
              <a:t>List non-pharmacological treatments</a:t>
            </a:r>
          </a:p>
          <a:p>
            <a:pPr lvl="1"/>
            <a:r>
              <a:rPr lang="en-US" dirty="0" smtClean="0"/>
              <a:t>List pharmacological treatments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Spinal Cord</a:t>
            </a:r>
          </a:p>
        </p:txBody>
      </p:sp>
      <p:sp>
        <p:nvSpPr>
          <p:cNvPr id="56323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3313112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Dorsal horn is the first relay station.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Aδ or C nerve synapses (connects) with second order nerve.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Second order nerve travels up opposite side of spinal cord.</a:t>
            </a:r>
          </a:p>
        </p:txBody>
      </p:sp>
      <p:pic>
        <p:nvPicPr>
          <p:cNvPr id="56324" name="Content Placeholder 5" descr="004.pdf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288" y="1679575"/>
            <a:ext cx="4089400" cy="3789363"/>
          </a:xfr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-1905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Brain</a:t>
            </a:r>
          </a:p>
        </p:txBody>
      </p:sp>
      <p:sp>
        <p:nvSpPr>
          <p:cNvPr id="57347" name="Content Placeholder 7"/>
          <p:cNvSpPr>
            <a:spLocks noGrp="1"/>
          </p:cNvSpPr>
          <p:nvPr>
            <p:ph sz="half" idx="2"/>
          </p:nvPr>
        </p:nvSpPr>
        <p:spPr>
          <a:xfrm>
            <a:off x="4654551" y="1244600"/>
            <a:ext cx="357505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Thalamus is the second relay station.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Connections to many parts of the brain.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Cortex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Limbic system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Brainstem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perception occurs in the brain.</a:t>
            </a:r>
          </a:p>
        </p:txBody>
      </p:sp>
      <p:pic>
        <p:nvPicPr>
          <p:cNvPr id="57348" name="Content Placeholder 5" descr="005.pdf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4"/>
          <a:stretch>
            <a:fillRect/>
          </a:stretch>
        </p:blipFill>
        <p:spPr>
          <a:xfrm>
            <a:off x="446088" y="1600200"/>
            <a:ext cx="4208462" cy="3986213"/>
          </a:xfr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Modulation</a:t>
            </a:r>
          </a:p>
        </p:txBody>
      </p:sp>
      <p:sp>
        <p:nvSpPr>
          <p:cNvPr id="58371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3313112" cy="4525963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Descending pathway from brain to dorsal horn.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Usually inhibits pain signals from the periphery.</a:t>
            </a:r>
          </a:p>
        </p:txBody>
      </p:sp>
      <p:pic>
        <p:nvPicPr>
          <p:cNvPr id="58372" name="Content Placeholder 5" descr="006.pdf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463" y="1600200"/>
            <a:ext cx="3317875" cy="4525963"/>
          </a:xfr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Neuropathic Pain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761968" y="1624012"/>
            <a:ext cx="7696232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Pathological pain</a:t>
            </a:r>
          </a:p>
          <a:p>
            <a:r>
              <a:rPr lang="en-US" dirty="0" smtClean="0">
                <a:ea typeface="ＭＳ Ｐゴシック" pitchFamily="34" charset="-128"/>
              </a:rPr>
              <a:t>Abnormality of nociceptive pathway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Peripheral nerves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Spinal cord or brain</a:t>
            </a:r>
          </a:p>
          <a:p>
            <a:r>
              <a:rPr lang="en-US" dirty="0" smtClean="0">
                <a:ea typeface="ＭＳ Ｐゴシック" pitchFamily="34" charset="-128"/>
              </a:rPr>
              <a:t>Needs different pharmacological treatments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i="1" dirty="0" smtClean="0">
                <a:ea typeface="ＭＳ Ｐゴシック" pitchFamily="34" charset="-128"/>
              </a:rPr>
              <a:t>How do patients describe their pain?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Neuropathic Pain - Mechanisms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021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Abnormal nerve tissue, e.g. amputation </a:t>
            </a:r>
            <a:r>
              <a:rPr lang="en-US" dirty="0" err="1" smtClean="0"/>
              <a:t>neuroma</a:t>
            </a:r>
            <a:endParaRPr lang="en-AU" dirty="0" smtClean="0"/>
          </a:p>
          <a:p>
            <a:r>
              <a:rPr lang="en-US" dirty="0" smtClean="0"/>
              <a:t>Abnormal firing of pain nerves</a:t>
            </a:r>
            <a:endParaRPr lang="en-AU" dirty="0" smtClean="0"/>
          </a:p>
          <a:p>
            <a:r>
              <a:rPr lang="en-US" dirty="0" smtClean="0"/>
              <a:t>Changes in chemical </a:t>
            </a:r>
            <a:r>
              <a:rPr lang="en-US" dirty="0" err="1" smtClean="0"/>
              <a:t>signalling</a:t>
            </a:r>
            <a:r>
              <a:rPr lang="en-US" dirty="0" smtClean="0"/>
              <a:t> in the dorsal horn</a:t>
            </a:r>
            <a:endParaRPr lang="en-AU" dirty="0" smtClean="0"/>
          </a:p>
          <a:p>
            <a:r>
              <a:rPr lang="en-US" dirty="0" smtClean="0"/>
              <a:t>Abnormal nerve connections in the dorsal horn</a:t>
            </a:r>
            <a:endParaRPr lang="en-AU" dirty="0" smtClean="0"/>
          </a:p>
          <a:p>
            <a:r>
              <a:rPr lang="en-US" dirty="0" smtClean="0"/>
              <a:t>Loss of normal inhibitory function</a:t>
            </a:r>
            <a:endParaRPr lang="en-AU" dirty="0" smtClean="0"/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Pain Physiology and Pathology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>
            <a:normAutofit/>
          </a:bodyPr>
          <a:lstStyle/>
          <a:p>
            <a:r>
              <a:rPr lang="en-NZ" dirty="0" smtClean="0">
                <a:ea typeface="ＭＳ Ｐゴシック" pitchFamily="34" charset="-128"/>
              </a:rPr>
              <a:t>Nociception is not the same as pain.</a:t>
            </a:r>
          </a:p>
          <a:p>
            <a:r>
              <a:rPr lang="en-NZ" dirty="0" smtClean="0">
                <a:ea typeface="ＭＳ Ｐゴシック" pitchFamily="34" charset="-128"/>
              </a:rPr>
              <a:t>Physical and psychological factors affect how we feel pain.</a:t>
            </a:r>
          </a:p>
          <a:p>
            <a:r>
              <a:rPr lang="en-NZ" dirty="0" smtClean="0">
                <a:ea typeface="ＭＳ Ｐゴシック" pitchFamily="34" charset="-128"/>
              </a:rPr>
              <a:t>Different treatments work on different parts of the nociceptive pathway.</a:t>
            </a:r>
            <a:endParaRPr lang="en-AU" dirty="0" smtClean="0">
              <a:ea typeface="ＭＳ Ｐゴシック" pitchFamily="34" charset="-128"/>
            </a:endParaRPr>
          </a:p>
          <a:p>
            <a:r>
              <a:rPr lang="en-NZ" dirty="0" smtClean="0">
                <a:ea typeface="ＭＳ Ｐゴシック" pitchFamily="34" charset="-128"/>
              </a:rPr>
              <a:t>Neuropathic pain </a:t>
            </a:r>
            <a:r>
              <a:rPr lang="en-AU" dirty="0" smtClean="0">
                <a:ea typeface="ＭＳ Ｐゴシック" pitchFamily="34" charset="-128"/>
              </a:rPr>
              <a:t>needs different pharmacological treatments.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4565650" cy="4525963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3600" dirty="0" smtClean="0">
                <a:ea typeface="ＭＳ Ｐゴシック" pitchFamily="34" charset="-128"/>
              </a:rPr>
              <a:t>ecognize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sz="3600" dirty="0" smtClean="0">
                <a:solidFill>
                  <a:srgbClr val="660066"/>
                </a:solidFill>
                <a:ea typeface="ＭＳ Ｐゴシック" pitchFamily="34" charset="-128"/>
              </a:rPr>
              <a:t>ssess</a:t>
            </a:r>
          </a:p>
          <a:p>
            <a:pPr algn="ctr">
              <a:buNone/>
            </a:pPr>
            <a:endParaRPr lang="en-US" sz="1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6600" dirty="0" smtClean="0">
                <a:ea typeface="ＭＳ Ｐゴシック" pitchFamily="34" charset="-128"/>
              </a:rPr>
              <a:t>reat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220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5455820" y="2057400"/>
            <a:ext cx="3167480" cy="2159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solidFill>
                  <a:srgbClr val="7030A0"/>
                </a:solidFill>
                <a:ea typeface="ＭＳ Ｐゴシック" pitchFamily="34" charset="-128"/>
              </a:rPr>
              <a:t>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Non-pharmacological treatments?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Pharmacological treatments?</a:t>
            </a:r>
          </a:p>
          <a:p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The next lectures will cover: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Non-pharmacological and pharmacological treatments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Pharmacology of common pain medications</a:t>
            </a:r>
          </a:p>
        </p:txBody>
      </p:sp>
      <p:pic>
        <p:nvPicPr>
          <p:cNvPr id="9" name="Content Placeholder 3" descr="Untitled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5"/>
          <a:stretch>
            <a:fillRect/>
          </a:stretch>
        </p:blipFill>
        <p:spPr>
          <a:xfrm>
            <a:off x="6400800" y="457200"/>
            <a:ext cx="1733162" cy="11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248400"/>
            <a:ext cx="157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Pain Treatment Overview</a:t>
            </a:r>
          </a:p>
        </p:txBody>
      </p:sp>
      <p:sp>
        <p:nvSpPr>
          <p:cNvPr id="6451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Attribution-NonCommerical-ShareAlike 3.0 License. </a:t>
            </a:r>
          </a:p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EPM Lite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Short, interactive lectures</a:t>
            </a:r>
          </a:p>
          <a:p>
            <a:r>
              <a:rPr lang="en-US" dirty="0" smtClean="0"/>
              <a:t>Case discussions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Pain Treatment Overview</a:t>
            </a:r>
            <a:b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848600" cy="3843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ea typeface="ＭＳ Ｐゴシック" pitchFamily="34" charset="-128"/>
              </a:rPr>
              <a:t>You will be able to: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Describe the non-pharmacological and pharmacological treatments that are available</a:t>
            </a:r>
          </a:p>
          <a:p>
            <a:r>
              <a:rPr lang="en-US" dirty="0" smtClean="0">
                <a:ea typeface="ＭＳ Ｐゴシック" pitchFamily="34" charset="-128"/>
              </a:rPr>
              <a:t>Classify pain treatments</a:t>
            </a:r>
          </a:p>
          <a:p>
            <a:r>
              <a:rPr lang="en-US" dirty="0">
                <a:ea typeface="ＭＳ Ｐゴシック" pitchFamily="34" charset="-128"/>
              </a:rPr>
              <a:t>Understand the role of placebo treatment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34" charset="-128"/>
              </a:rPr>
              <a:t>Group Discussion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 i="1" dirty="0" smtClean="0">
              <a:ea typeface="ＭＳ Ｐゴシック" pitchFamily="34" charset="-128"/>
            </a:endParaRPr>
          </a:p>
          <a:p>
            <a:r>
              <a:rPr lang="en-US" i="1" dirty="0" smtClean="0">
                <a:ea typeface="ＭＳ Ｐゴシック" pitchFamily="34" charset="-128"/>
              </a:rPr>
              <a:t>Name at least 10 non-pharmacological treatments that can be used to treat pain.</a:t>
            </a:r>
          </a:p>
          <a:p>
            <a:r>
              <a:rPr lang="en-US" i="1" dirty="0" smtClean="0">
                <a:ea typeface="ＭＳ Ｐゴシック" pitchFamily="34" charset="-128"/>
              </a:rPr>
              <a:t>Name at least 10 pharmacological treatments that can be used to treat pain.</a:t>
            </a:r>
          </a:p>
          <a:p>
            <a:pPr lvl="1" eaLnBrk="1" hangingPunct="1">
              <a:buFont typeface="Arial" charset="0"/>
              <a:buNone/>
            </a:pP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Non-Pharmacological Treatments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Physical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Rest, ice, compression, elevation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Surgery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Acupuncture, massage, physiotherapy</a:t>
            </a:r>
          </a:p>
          <a:p>
            <a:r>
              <a:rPr lang="en-US" dirty="0" smtClean="0">
                <a:ea typeface="ＭＳ Ｐゴシック" pitchFamily="34" charset="-128"/>
              </a:rPr>
              <a:t>Psychological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Explanation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Reassurance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Counselling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Pharmacological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Simple analgesics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Paracetamol (acetaminophen)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Anti-inflammatory medicines, e.g. </a:t>
            </a:r>
            <a:r>
              <a:rPr lang="en-US" dirty="0" smtClean="0"/>
              <a:t>ibuprofen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Opioids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Mild, e.g. codeine, tramadol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Strong, e.g. morphine, </a:t>
            </a:r>
            <a:r>
              <a:rPr lang="en-US" dirty="0" err="1" smtClean="0">
                <a:ea typeface="+mn-ea"/>
              </a:rPr>
              <a:t>pethidine</a:t>
            </a:r>
            <a:r>
              <a:rPr lang="en-US" dirty="0" smtClean="0">
                <a:ea typeface="+mn-ea"/>
              </a:rPr>
              <a:t>, oxycodone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Pharmacological Treatments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554448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Other analgesics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Tricyclic antidepressants, e.g. </a:t>
            </a:r>
            <a:r>
              <a:rPr lang="en-US" dirty="0" err="1" smtClean="0">
                <a:ea typeface="ＭＳ Ｐゴシック" pitchFamily="34" charset="-128"/>
              </a:rPr>
              <a:t>amitriptyline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Anticonvulsants, e.g. carbamazepine, gabapentin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Local </a:t>
            </a:r>
            <a:r>
              <a:rPr lang="en-US" dirty="0" err="1" smtClean="0">
                <a:ea typeface="ＭＳ Ｐゴシック" pitchFamily="34" charset="-128"/>
              </a:rPr>
              <a:t>anaesthetics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Others, e.g. ketamine, clonidine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Treatments - Periphery</a:t>
            </a:r>
          </a:p>
        </p:txBody>
      </p:sp>
      <p:sp>
        <p:nvSpPr>
          <p:cNvPr id="72707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2066925"/>
            <a:ext cx="3313112" cy="40592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Non-pharm treatments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Rest, ice, compression, elevation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Anti-inflammatory medicines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Local </a:t>
            </a:r>
            <a:r>
              <a:rPr lang="en-US" dirty="0" err="1" smtClean="0">
                <a:ea typeface="ＭＳ Ｐゴシック" pitchFamily="34" charset="-128"/>
              </a:rPr>
              <a:t>anaesthetics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2708" name="Picture 4" descr="003.pdf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1417638"/>
            <a:ext cx="35067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Treatments - Spinal Cord</a:t>
            </a:r>
          </a:p>
        </p:txBody>
      </p:sp>
      <p:sp>
        <p:nvSpPr>
          <p:cNvPr id="73731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2066925"/>
            <a:ext cx="3313112" cy="40592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Non-pharm treatments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Acupuncture, massage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Local </a:t>
            </a:r>
            <a:r>
              <a:rPr lang="en-US" dirty="0" err="1" smtClean="0">
                <a:ea typeface="ＭＳ Ｐゴシック" pitchFamily="34" charset="-128"/>
              </a:rPr>
              <a:t>anaesthetics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Opioids</a:t>
            </a:r>
            <a:endParaRPr lang="en-US" i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Ketamine</a:t>
            </a:r>
          </a:p>
        </p:txBody>
      </p:sp>
      <p:pic>
        <p:nvPicPr>
          <p:cNvPr id="73732" name="Picture 4" descr="003.pdf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1417638"/>
            <a:ext cx="35067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Treatments - Brain</a:t>
            </a:r>
          </a:p>
        </p:txBody>
      </p:sp>
      <p:sp>
        <p:nvSpPr>
          <p:cNvPr id="74755" name="Content Placeholder 7"/>
          <p:cNvSpPr>
            <a:spLocks noGrp="1"/>
          </p:cNvSpPr>
          <p:nvPr>
            <p:ph sz="half" idx="2"/>
          </p:nvPr>
        </p:nvSpPr>
        <p:spPr>
          <a:xfrm>
            <a:off x="4992688" y="1763713"/>
            <a:ext cx="3313112" cy="43624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Non-pharm treatments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Psychological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Pharmacological treatments</a:t>
            </a: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Paracetamol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Opioids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Amitriptyline</a:t>
            </a:r>
          </a:p>
        </p:txBody>
      </p:sp>
      <p:pic>
        <p:nvPicPr>
          <p:cNvPr id="74756" name="Content Placeholder 5" descr="006.pdf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7" r="-1667"/>
          <a:stretch>
            <a:fillRect/>
          </a:stretch>
        </p:blipFill>
        <p:spPr>
          <a:xfrm>
            <a:off x="457200" y="1600200"/>
            <a:ext cx="4041775" cy="4529138"/>
          </a:xfr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a typeface="ＭＳ Ｐゴシック" pitchFamily="34" charset="-128"/>
              </a:rPr>
              <a:t>Group Discussion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ea typeface="ＭＳ Ｐゴシック" pitchFamily="34" charset="-128"/>
              </a:rPr>
              <a:t>	</a:t>
            </a:r>
          </a:p>
          <a:p>
            <a:r>
              <a:rPr lang="en-US" i="1" dirty="0" smtClean="0">
                <a:ea typeface="ＭＳ Ｐゴシック" pitchFamily="34" charset="-128"/>
              </a:rPr>
              <a:t>What is a placebo treatment?</a:t>
            </a:r>
          </a:p>
          <a:p>
            <a:r>
              <a:rPr lang="en-US" i="1" dirty="0" smtClean="0">
                <a:ea typeface="ＭＳ Ｐゴシック" pitchFamily="34" charset="-128"/>
              </a:rPr>
              <a:t>Is it helpful or unhelpful?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Placebo Treatment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Psychological factors are important.</a:t>
            </a:r>
          </a:p>
          <a:p>
            <a:r>
              <a:rPr lang="en-US" dirty="0" smtClean="0">
                <a:ea typeface="ＭＳ Ｐゴシック" pitchFamily="34" charset="-128"/>
              </a:rPr>
              <a:t>If a placebo treatment works, this does not mean that the patient did not have pain or was telling lies!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Untreated Pain</a:t>
            </a:r>
          </a:p>
        </p:txBody>
      </p:sp>
      <p:pic>
        <p:nvPicPr>
          <p:cNvPr id="7171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72"/>
          <a:stretch>
            <a:fillRect/>
          </a:stretch>
        </p:blipFill>
        <p:spPr>
          <a:xfrm>
            <a:off x="2222500" y="2247900"/>
            <a:ext cx="4884738" cy="3213100"/>
          </a:xfr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Pain Treatment Overview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772400" cy="38433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Both non-pharmacological and pharmacological treatments are important.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Different treatments work on different parts of the nociceptive pathway.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medications can be classified into simple analgesics, opioids and other analgesics.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Pain Medications</a:t>
            </a: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CC BY-NC-SA: This work is licensed under a Creative Commons Attribution-</a:t>
            </a:r>
            <a:r>
              <a:rPr lang="en-US" sz="1000" dirty="0" err="1" smtClean="0">
                <a:latin typeface="Calibri" pitchFamily="34" charset="0"/>
                <a:ea typeface="ＭＳ Ｐゴシック" pitchFamily="34" charset="-128"/>
              </a:rPr>
              <a:t>NonCommerical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-</a:t>
            </a:r>
            <a:r>
              <a:rPr lang="en-US" sz="1000" dirty="0" err="1" smtClean="0">
                <a:latin typeface="Calibri" pitchFamily="34" charset="0"/>
                <a:ea typeface="ＭＳ Ｐゴシック" pitchFamily="34" charset="-128"/>
              </a:rPr>
              <a:t>ShareAlike</a:t>
            </a:r>
            <a:r>
              <a:rPr lang="en-US" sz="1000" dirty="0" smtClean="0">
                <a:latin typeface="Calibri" pitchFamily="34" charset="0"/>
                <a:ea typeface="ＭＳ Ｐゴシック" pitchFamily="34" charset="-128"/>
              </a:rPr>
              <a:t> 3.0 License. </a:t>
            </a: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8018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Pain Medications</a:t>
            </a:r>
            <a:b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rgbClr val="FFFFFF"/>
                </a:solidFill>
                <a:ea typeface="ＭＳ Ｐゴシック" pitchFamily="34" charset="-128"/>
              </a:rPr>
              <a:t>Objectives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7499176" cy="38433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You will be able to: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Outline broad principles of pharmacological treatment</a:t>
            </a:r>
          </a:p>
          <a:p>
            <a:r>
              <a:rPr lang="en-US" dirty="0" err="1" smtClean="0">
                <a:ea typeface="ＭＳ Ｐゴシック" pitchFamily="34" charset="-128"/>
              </a:rPr>
              <a:t>Summarise</a:t>
            </a:r>
            <a:r>
              <a:rPr lang="en-US" dirty="0" smtClean="0">
                <a:ea typeface="ＭＳ Ｐゴシック" pitchFamily="34" charset="-128"/>
              </a:rPr>
              <a:t> the major advantages and disadvantages of important medications</a:t>
            </a:r>
          </a:p>
          <a:p>
            <a:r>
              <a:rPr lang="en-US" dirty="0" smtClean="0">
                <a:ea typeface="ＭＳ Ｐゴシック" pitchFamily="34" charset="-128"/>
              </a:rPr>
              <a:t>Address concerns about opioid addiction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lecture:</a:t>
            </a:r>
          </a:p>
          <a:p>
            <a:pPr lvl="1"/>
            <a:r>
              <a:rPr lang="en-US" dirty="0" smtClean="0"/>
              <a:t>Gives a broad overview of pharmacological treatment in common situations</a:t>
            </a:r>
          </a:p>
          <a:p>
            <a:pPr lvl="1"/>
            <a:r>
              <a:rPr lang="en-US" dirty="0" smtClean="0"/>
              <a:t>Gives examples of medications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more detail, including doses:</a:t>
            </a:r>
          </a:p>
          <a:p>
            <a:pPr lvl="1"/>
            <a:r>
              <a:rPr lang="en-US" dirty="0" smtClean="0"/>
              <a:t>Case discussions</a:t>
            </a:r>
          </a:p>
          <a:p>
            <a:pPr lvl="1"/>
            <a:r>
              <a:rPr lang="en-US" dirty="0" smtClean="0"/>
              <a:t>EPM manual and EPM app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Cancer Pain</a:t>
            </a:r>
            <a:br>
              <a:rPr lang="en-US" dirty="0" smtClean="0"/>
            </a:br>
            <a:r>
              <a:rPr lang="en-US" sz="4000" dirty="0" smtClean="0"/>
              <a:t>WHO Ladder*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4677561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simple analgesics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793867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1</a:t>
            </a:r>
          </a:p>
          <a:p>
            <a:r>
              <a:rPr lang="en-US" sz="2200" b="1" dirty="0" smtClean="0"/>
              <a:t>Mild pain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3348898" y="3323344"/>
            <a:ext cx="2057400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mild opioid</a:t>
            </a:r>
          </a:p>
          <a:p>
            <a:r>
              <a:rPr lang="en-US" sz="2200" dirty="0" smtClean="0"/>
              <a:t>e.g. codeine, tramadol</a:t>
            </a:r>
          </a:p>
          <a:p>
            <a:r>
              <a:rPr lang="en-US" sz="2200" dirty="0" smtClean="0"/>
              <a:t>Continue simple analgesics</a:t>
            </a:r>
          </a:p>
          <a:p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8898" y="2446086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2</a:t>
            </a:r>
          </a:p>
          <a:p>
            <a:r>
              <a:rPr lang="en-US" sz="2200" b="1" dirty="0" smtClean="0"/>
              <a:t>Moderate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2877" y="2493496"/>
            <a:ext cx="2057400" cy="29546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strong opioid</a:t>
            </a:r>
          </a:p>
          <a:p>
            <a:r>
              <a:rPr lang="en-US" sz="2200" dirty="0" smtClean="0"/>
              <a:t>e.g. morphine</a:t>
            </a:r>
          </a:p>
          <a:p>
            <a:r>
              <a:rPr lang="en-US" sz="2200" dirty="0" smtClean="0"/>
              <a:t>Continue simple analgesics</a:t>
            </a:r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2877" y="1595391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3</a:t>
            </a:r>
          </a:p>
          <a:p>
            <a:r>
              <a:rPr lang="en-US" sz="2200" b="1" dirty="0" smtClean="0"/>
              <a:t>Severe pain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573" y="5564898"/>
            <a:ext cx="6698704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Add other medications for </a:t>
            </a:r>
            <a:r>
              <a:rPr lang="en-US" sz="2200" b="1" dirty="0" smtClean="0"/>
              <a:t>neuropathic pain</a:t>
            </a:r>
            <a:endParaRPr lang="en-US" sz="2200" dirty="0"/>
          </a:p>
          <a:p>
            <a:pPr algn="ctr"/>
            <a:r>
              <a:rPr lang="en-US" sz="2200" dirty="0" smtClean="0"/>
              <a:t>e.g. amitriptyline, gabapentin </a:t>
            </a:r>
            <a:endParaRPr lang="en-US" sz="22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61730" y="6374011"/>
            <a:ext cx="157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*Modified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11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696232" cy="4525963"/>
          </a:xfrm>
        </p:spPr>
        <p:txBody>
          <a:bodyPr/>
          <a:lstStyle/>
          <a:p>
            <a:r>
              <a:rPr lang="en-US" dirty="0" smtClean="0"/>
              <a:t>Developed for cancer pain</a:t>
            </a:r>
          </a:p>
          <a:p>
            <a:r>
              <a:rPr lang="en-US" dirty="0" err="1" smtClean="0"/>
              <a:t>Emphasises</a:t>
            </a:r>
            <a:r>
              <a:rPr lang="en-US" dirty="0" smtClean="0"/>
              <a:t> oral treatment</a:t>
            </a:r>
          </a:p>
          <a:p>
            <a:r>
              <a:rPr lang="en-US" dirty="0" smtClean="0"/>
              <a:t>Treats nociceptive pain</a:t>
            </a:r>
          </a:p>
          <a:p>
            <a:r>
              <a:rPr lang="en-US" dirty="0" smtClean="0"/>
              <a:t>May need other medications for neuropathic pain</a:t>
            </a:r>
          </a:p>
          <a:p>
            <a:endParaRPr lang="en-US" dirty="0" smtClean="0"/>
          </a:p>
          <a:p>
            <a:r>
              <a:rPr lang="en-US" dirty="0" smtClean="0"/>
              <a:t>Don’t forget non-pharmacological treatments!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Acute Nociceptive Pain</a:t>
            </a:r>
            <a:br>
              <a:rPr lang="en-US" dirty="0" smtClean="0"/>
            </a:br>
            <a:r>
              <a:rPr lang="en-US" sz="4000" dirty="0" smtClean="0"/>
              <a:t>Reverse WHO Ladder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9771" y="5100980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Continue simple analgesics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39771" y="4178588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1</a:t>
            </a:r>
          </a:p>
          <a:p>
            <a:r>
              <a:rPr lang="en-US" sz="2200" b="1" dirty="0" smtClean="0"/>
              <a:t>Mild pain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3430859" y="3746763"/>
            <a:ext cx="2057400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mild opioid</a:t>
            </a:r>
          </a:p>
          <a:p>
            <a:r>
              <a:rPr lang="en-US" sz="2200" dirty="0" smtClean="0"/>
              <a:t>e.g. codeine, tramadol</a:t>
            </a:r>
          </a:p>
          <a:p>
            <a:r>
              <a:rPr lang="en-US" sz="2200" dirty="0" smtClean="0"/>
              <a:t>Continue simple analgesics</a:t>
            </a:r>
          </a:p>
          <a:p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30859" y="2867055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2</a:t>
            </a:r>
          </a:p>
          <a:p>
            <a:r>
              <a:rPr lang="en-US" sz="2200" b="1" dirty="0" smtClean="0"/>
              <a:t>Moderate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0811" y="2915766"/>
            <a:ext cx="2057400" cy="29546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strong opioid</a:t>
            </a:r>
          </a:p>
          <a:p>
            <a:r>
              <a:rPr lang="en-US" sz="2200" dirty="0" smtClean="0"/>
              <a:t>e.g. morphine</a:t>
            </a:r>
          </a:p>
          <a:p>
            <a:r>
              <a:rPr lang="en-US" sz="2200" dirty="0" smtClean="0"/>
              <a:t>Also use simple analgesics</a:t>
            </a:r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0811" y="1985770"/>
            <a:ext cx="2057400" cy="76944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Step 3</a:t>
            </a:r>
          </a:p>
          <a:p>
            <a:r>
              <a:rPr lang="en-US" sz="2200" b="1" dirty="0" smtClean="0"/>
              <a:t>Severe pain</a:t>
            </a:r>
          </a:p>
        </p:txBody>
      </p:sp>
    </p:spTree>
    <p:extLst>
      <p:ext uri="{BB962C8B-B14F-4D97-AF65-F5344CB8AC3E}">
        <p14:creationId xmlns:p14="http://schemas.microsoft.com/office/powerpoint/2010/main" val="5868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WHO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68" y="1624012"/>
            <a:ext cx="7554448" cy="4525963"/>
          </a:xfrm>
        </p:spPr>
        <p:txBody>
          <a:bodyPr/>
          <a:lstStyle/>
          <a:p>
            <a:r>
              <a:rPr lang="en-US" dirty="0"/>
              <a:t>Mainly useful for severe acute nociceptive pain</a:t>
            </a:r>
          </a:p>
          <a:p>
            <a:pPr lvl="1"/>
            <a:r>
              <a:rPr lang="en-US" dirty="0"/>
              <a:t>Trauma pain</a:t>
            </a:r>
          </a:p>
          <a:p>
            <a:pPr lvl="1"/>
            <a:r>
              <a:rPr lang="en-US" dirty="0"/>
              <a:t>Post-operative pain</a:t>
            </a:r>
          </a:p>
          <a:p>
            <a:r>
              <a:rPr lang="en-US" dirty="0"/>
              <a:t>Start at the top and ‘step down the ladder’ as the pain improves.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Chronic, Non-Cancer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/>
              <a:t>Non-pharmacological treatments very important</a:t>
            </a:r>
          </a:p>
          <a:p>
            <a:r>
              <a:rPr lang="en-US" dirty="0"/>
              <a:t>May need treatment for neuropathic pain</a:t>
            </a:r>
          </a:p>
          <a:p>
            <a:pPr lvl="1"/>
            <a:r>
              <a:rPr lang="en-US" dirty="0"/>
              <a:t>Antidepressants, e.g. amitriptyline</a:t>
            </a:r>
          </a:p>
          <a:p>
            <a:pPr lvl="1"/>
            <a:r>
              <a:rPr lang="en-US" dirty="0"/>
              <a:t>Anticonvulsants, e.g. gabapentin</a:t>
            </a:r>
          </a:p>
          <a:p>
            <a:r>
              <a:rPr lang="en-US" dirty="0"/>
              <a:t>Opioids are usually not helpful and may cause harm.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1524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2667000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3886200"/>
            <a:ext cx="685800" cy="584776"/>
          </a:xfrm>
          <a:prstGeom prst="rect">
            <a:avLst/>
          </a:prstGeom>
          <a:solidFill>
            <a:srgbClr val="604A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5635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34063</TotalTime>
  <Words>3182</Words>
  <Application>Microsoft Office PowerPoint</Application>
  <PresentationFormat>On-screen Show (4:3)</PresentationFormat>
  <Paragraphs>1213</Paragraphs>
  <Slides>131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Office Theme</vt:lpstr>
      <vt:lpstr>Essential Pain Management EPM UK</vt:lpstr>
      <vt:lpstr>Introduction</vt:lpstr>
      <vt:lpstr>Why EPM?</vt:lpstr>
      <vt:lpstr>Why EPM?</vt:lpstr>
      <vt:lpstr>Overall EPM Aims</vt:lpstr>
      <vt:lpstr>Workshop Objectives You will be able to:</vt:lpstr>
      <vt:lpstr>Workshop Objectives You will be able to:</vt:lpstr>
      <vt:lpstr>EPM Lite Plan</vt:lpstr>
      <vt:lpstr>Untreated Pain</vt:lpstr>
      <vt:lpstr>Untreated Pain</vt:lpstr>
      <vt:lpstr>RAT System</vt:lpstr>
      <vt:lpstr>Recognize</vt:lpstr>
      <vt:lpstr>Assess</vt:lpstr>
      <vt:lpstr>Treat</vt:lpstr>
      <vt:lpstr>?</vt:lpstr>
      <vt:lpstr>Introduction Summary</vt:lpstr>
      <vt:lpstr>PowerPoint Presentation</vt:lpstr>
      <vt:lpstr>Recognize</vt:lpstr>
      <vt:lpstr>What is Pain &amp; Why Treat It?</vt:lpstr>
      <vt:lpstr>What is Pain &amp; Why Treat It? Objectives</vt:lpstr>
      <vt:lpstr>Group Discussion</vt:lpstr>
      <vt:lpstr>Does this person have pain?</vt:lpstr>
      <vt:lpstr>What is Pain?</vt:lpstr>
      <vt:lpstr>What is Pain?</vt:lpstr>
      <vt:lpstr>Does this person have pain?</vt:lpstr>
      <vt:lpstr>Benefits of Treating Pain</vt:lpstr>
      <vt:lpstr>Benefits of Treating Pain</vt:lpstr>
      <vt:lpstr>What are the benefits for this child?</vt:lpstr>
      <vt:lpstr>?</vt:lpstr>
      <vt:lpstr>What is Pain &amp; Why Treat It? Summary</vt:lpstr>
      <vt:lpstr>PowerPoint Presentation</vt:lpstr>
      <vt:lpstr>Assess</vt:lpstr>
      <vt:lpstr>Assess</vt:lpstr>
      <vt:lpstr>Assess</vt:lpstr>
      <vt:lpstr>Assess</vt:lpstr>
      <vt:lpstr>Assess</vt:lpstr>
      <vt:lpstr>Assessment of Severity</vt:lpstr>
      <vt:lpstr>Assessment of Severity Objectives</vt:lpstr>
      <vt:lpstr>Assessment of Severity </vt:lpstr>
      <vt:lpstr>Assessment of Severity</vt:lpstr>
      <vt:lpstr>Methods</vt:lpstr>
      <vt:lpstr>Visual Analogue Scale</vt:lpstr>
      <vt:lpstr>Faces Pain Scale</vt:lpstr>
      <vt:lpstr>?</vt:lpstr>
      <vt:lpstr>Assessment of Severity Summary</vt:lpstr>
      <vt:lpstr>Classification of Pain</vt:lpstr>
      <vt:lpstr>Classification of Pain Objectives</vt:lpstr>
      <vt:lpstr>Classification of Pain</vt:lpstr>
      <vt:lpstr>Classification of Pain</vt:lpstr>
      <vt:lpstr>Acute versus Chronic</vt:lpstr>
      <vt:lpstr>Cancer versus Non-Cancer</vt:lpstr>
      <vt:lpstr>Cancer versus Non-Cancer</vt:lpstr>
      <vt:lpstr>Nociceptive Pain</vt:lpstr>
      <vt:lpstr>Neuropathic Pain</vt:lpstr>
      <vt:lpstr>Examples of Pain Types</vt:lpstr>
      <vt:lpstr>Acute Non-Cancer Pain</vt:lpstr>
      <vt:lpstr>How would you classify low back pain?</vt:lpstr>
      <vt:lpstr>Chronic Non-Cancer Pain</vt:lpstr>
      <vt:lpstr>Cancer Pain</vt:lpstr>
      <vt:lpstr>?</vt:lpstr>
      <vt:lpstr>Classification of Pain Summary</vt:lpstr>
      <vt:lpstr>Pain Physiology and Pathology</vt:lpstr>
      <vt:lpstr>Pain Physiology and Pathology Objectives</vt:lpstr>
      <vt:lpstr>Why is pain physiology important?</vt:lpstr>
      <vt:lpstr>Nociception and Pain</vt:lpstr>
      <vt:lpstr>Is this man feeling pain?</vt:lpstr>
      <vt:lpstr>Nociception is not the same as pain!</vt:lpstr>
      <vt:lpstr>Physiology</vt:lpstr>
      <vt:lpstr>Periphery</vt:lpstr>
      <vt:lpstr>Spinal Cord</vt:lpstr>
      <vt:lpstr>Brain</vt:lpstr>
      <vt:lpstr>Modulation</vt:lpstr>
      <vt:lpstr>Neuropathic Pain</vt:lpstr>
      <vt:lpstr>Neuropathic Pain - Mechanisms</vt:lpstr>
      <vt:lpstr>?</vt:lpstr>
      <vt:lpstr>Pain Physiology and Pathology Summary</vt:lpstr>
      <vt:lpstr>PowerPoint Presentation</vt:lpstr>
      <vt:lpstr>Treat</vt:lpstr>
      <vt:lpstr>Pain Treatment Overview</vt:lpstr>
      <vt:lpstr>Pain Treatment Overview Objectives</vt:lpstr>
      <vt:lpstr>Group Discussion</vt:lpstr>
      <vt:lpstr>Non-Pharmacological Treatments</vt:lpstr>
      <vt:lpstr>Pharmacological Treatments</vt:lpstr>
      <vt:lpstr>Pharmacological Treatments</vt:lpstr>
      <vt:lpstr>Treatments - Periphery</vt:lpstr>
      <vt:lpstr>Treatments - Spinal Cord</vt:lpstr>
      <vt:lpstr>Treatments - Brain</vt:lpstr>
      <vt:lpstr>Group Discussion</vt:lpstr>
      <vt:lpstr>Placebo Treatment</vt:lpstr>
      <vt:lpstr>?</vt:lpstr>
      <vt:lpstr>Pain Treatment Overview Summary</vt:lpstr>
      <vt:lpstr>Pain Medications</vt:lpstr>
      <vt:lpstr>Pain Medications Objectives</vt:lpstr>
      <vt:lpstr>Broad Principles</vt:lpstr>
      <vt:lpstr>Treatment of Cancer Pain WHO Ladder*</vt:lpstr>
      <vt:lpstr>WHO Ladder</vt:lpstr>
      <vt:lpstr>Treatment of Acute Nociceptive Pain Reverse WHO Ladder</vt:lpstr>
      <vt:lpstr>Reverse WHO Ladder</vt:lpstr>
      <vt:lpstr>Chronic, Non-Cancer Pain</vt:lpstr>
      <vt:lpstr>Group Discussion*</vt:lpstr>
      <vt:lpstr>Examples of Pain Medications</vt:lpstr>
      <vt:lpstr>Paracetamol (Acetaminophen)</vt:lpstr>
      <vt:lpstr>Ibuprofen</vt:lpstr>
      <vt:lpstr>Tramadol</vt:lpstr>
      <vt:lpstr>Morphine 1</vt:lpstr>
      <vt:lpstr>Morphine 2</vt:lpstr>
      <vt:lpstr>Morphine Dosing</vt:lpstr>
      <vt:lpstr>Amitriptyline</vt:lpstr>
      <vt:lpstr>Gabapentin</vt:lpstr>
      <vt:lpstr>Group Discussion</vt:lpstr>
      <vt:lpstr>Opioids and Addiction</vt:lpstr>
      <vt:lpstr>?</vt:lpstr>
      <vt:lpstr>Pain Medications Summary</vt:lpstr>
      <vt:lpstr>Using the RAT System</vt:lpstr>
      <vt:lpstr>Using the RAT System Objectives</vt:lpstr>
      <vt:lpstr>Using the RAT System</vt:lpstr>
      <vt:lpstr>Using the RAT System</vt:lpstr>
      <vt:lpstr>Using the RAT System Recognize</vt:lpstr>
      <vt:lpstr>Using the RAT System Assess</vt:lpstr>
      <vt:lpstr>Using the RAT System Assess</vt:lpstr>
      <vt:lpstr>Using the RAT System Assess</vt:lpstr>
      <vt:lpstr>Using the RAT System Treat</vt:lpstr>
      <vt:lpstr>Using the RAT System Treat</vt:lpstr>
      <vt:lpstr>Using the RAT System Treat</vt:lpstr>
      <vt:lpstr>Using the RAT System Reassess</vt:lpstr>
      <vt:lpstr>Using the RAT System Example 1</vt:lpstr>
      <vt:lpstr>Using the RAT System Example 2</vt:lpstr>
      <vt:lpstr>Using the RAT System Example 3</vt:lpstr>
      <vt:lpstr>?</vt:lpstr>
      <vt:lpstr>Using the RAT System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PAIN MANAGEMENT</dc:title>
  <dc:creator>mhennessy</dc:creator>
  <cp:lastModifiedBy>Laura Collins</cp:lastModifiedBy>
  <cp:revision>122</cp:revision>
  <dcterms:created xsi:type="dcterms:W3CDTF">2017-01-07T03:31:17Z</dcterms:created>
  <dcterms:modified xsi:type="dcterms:W3CDTF">2017-06-22T11:03:14Z</dcterms:modified>
</cp:coreProperties>
</file>